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13004800" cy="9753600"/>
  <p:notesSz cx="6858000" cy="9144000"/>
  <p:defaultTextStyle>
    <a:defPPr>
      <a:defRPr lang="pl-PL"/>
    </a:defPPr>
    <a:lvl1pPr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1pPr>
    <a:lvl2pPr marL="4572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2pPr>
    <a:lvl3pPr marL="9144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3pPr>
    <a:lvl4pPr marL="13716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4pPr>
    <a:lvl5pPr marL="18288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5pPr>
    <a:lvl6pPr marL="22860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6pPr>
    <a:lvl7pPr marL="27432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7pPr>
    <a:lvl8pPr marL="32004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8pPr>
    <a:lvl9pPr marL="36576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2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2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C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836"/>
    <a:srgbClr val="FFFFFF"/>
    <a:srgbClr val="DC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4A8939-5DCA-4AA5-9F1D-35FCA443B01C}" v="2" dt="2021-08-06T13:18:22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94660"/>
  </p:normalViewPr>
  <p:slideViewPr>
    <p:cSldViewPr>
      <p:cViewPr varScale="1">
        <p:scale>
          <a:sx n="59" d="100"/>
          <a:sy n="59" d="100"/>
        </p:scale>
        <p:origin x="1282" y="-221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>
                <a:sym typeface="Helvetica Neue" charset="0"/>
              </a:rPr>
              <a:t>Click to edit Template text styles</a:t>
            </a:r>
          </a:p>
          <a:p>
            <a:pPr lvl="1"/>
            <a:r>
              <a:rPr lang="pl-PL" altLang="pl-PL" noProof="0">
                <a:sym typeface="Helvetica Neue" charset="0"/>
              </a:rPr>
              <a:t>Second level</a:t>
            </a:r>
          </a:p>
          <a:p>
            <a:pPr lvl="2"/>
            <a:r>
              <a:rPr lang="pl-PL" altLang="pl-PL" noProof="0">
                <a:sym typeface="Helvetica Neue" charset="0"/>
              </a:rPr>
              <a:t>Third level</a:t>
            </a:r>
          </a:p>
          <a:p>
            <a:pPr lvl="3"/>
            <a:r>
              <a:rPr lang="pl-PL" altLang="pl-PL" noProof="0">
                <a:sym typeface="Helvetica Neue" charset="0"/>
              </a:rPr>
              <a:t>Fourth level</a:t>
            </a:r>
          </a:p>
          <a:p>
            <a:pPr lvl="4"/>
            <a:r>
              <a:rPr lang="pl-PL" altLang="pl-PL" noProof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578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14534-4C01-4F7B-A2F5-45A44A99423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836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EFD8-A254-4307-B08A-B9E4E07523F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225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404350" y="439738"/>
            <a:ext cx="2901950" cy="861536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98500" y="439738"/>
            <a:ext cx="8553450" cy="86153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8EEA-769B-4F44-9A28-AA85309D2D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9073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B38C2-B31F-4F6D-9C7F-96552ADE35D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60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A4C05-E1CD-4AD8-9DF5-C6852CCE8AD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524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98500" y="2959100"/>
            <a:ext cx="57277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78600" y="2959100"/>
            <a:ext cx="57277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FCFE3-CD94-45B9-A4A5-C4F80CED34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5267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91FDF-B745-4A9E-9605-665637D0B5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772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BCB5-D593-4CAA-8D9B-200E36D358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450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FF26-7EE0-4DA3-9B24-5B1991CD79E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999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159F-2387-4118-98C5-487693D92C0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0074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Museo Sans 700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61B42-286F-4C98-9573-1FCD841DDB0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9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body" idx="1"/>
          </p:nvPr>
        </p:nvSpPr>
        <p:spPr bwMode="auto">
          <a:xfrm>
            <a:off x="698500" y="2959100"/>
            <a:ext cx="11607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Museo Sans 700" charset="0"/>
              </a:rPr>
              <a:t>Click to edit Template text styles</a:t>
            </a:r>
          </a:p>
          <a:p>
            <a:pPr lvl="1"/>
            <a:r>
              <a:rPr lang="pl-PL" altLang="pl-PL">
                <a:sym typeface="Museo Sans 700" charset="0"/>
              </a:rPr>
              <a:t>Second level</a:t>
            </a:r>
          </a:p>
          <a:p>
            <a:pPr lvl="2"/>
            <a:r>
              <a:rPr lang="pl-PL" altLang="pl-PL">
                <a:sym typeface="Museo Sans 700" charset="0"/>
              </a:rPr>
              <a:t>Third level</a:t>
            </a:r>
          </a:p>
          <a:p>
            <a:pPr lvl="3"/>
            <a:r>
              <a:rPr lang="pl-PL" altLang="pl-PL">
                <a:sym typeface="Museo Sans 700" charset="0"/>
              </a:rPr>
              <a:t>Fourth level</a:t>
            </a:r>
          </a:p>
          <a:p>
            <a:pPr lvl="4"/>
            <a:r>
              <a:rPr lang="pl-PL" altLang="pl-PL">
                <a:sym typeface="Museo Sans 700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title"/>
          </p:nvPr>
        </p:nvSpPr>
        <p:spPr bwMode="auto">
          <a:xfrm>
            <a:off x="698500" y="439738"/>
            <a:ext cx="11607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Helvetica Neue" charset="0"/>
              </a:rPr>
              <a:t>Click to edit Template title style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6343650" y="9177338"/>
            <a:ext cx="3079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defTabSz="584200" eaLnBrk="1">
              <a:lnSpc>
                <a:spcPct val="100000"/>
              </a:lnSpc>
              <a:defRPr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defRPr>
            </a:lvl1pPr>
          </a:lstStyle>
          <a:p>
            <a:pPr>
              <a:defRPr/>
            </a:pPr>
            <a:fld id="{684E6851-FB8D-4E6A-90AD-79AE394A531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 kern="1200">
          <a:solidFill>
            <a:srgbClr val="000000"/>
          </a:solidFill>
          <a:latin typeface="+mj-lt"/>
          <a:ea typeface="+mj-ea"/>
          <a:cs typeface="+mj-cs"/>
          <a:sym typeface="Helvetica Neue" charset="0"/>
        </a:defRPr>
      </a:lvl1pPr>
      <a:lvl2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15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1pPr>
      <a:lvl2pPr marL="596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2pPr>
      <a:lvl3pPr marL="977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3pPr>
      <a:lvl4pPr marL="1358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4pPr>
      <a:lvl5pPr marL="1739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44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7.png"/><Relationship Id="rId5" Type="http://schemas.openxmlformats.org/officeDocument/2006/relationships/image" Target="../media/image15.png"/><Relationship Id="rId1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65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7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15.png"/><Relationship Id="rId12" Type="http://schemas.openxmlformats.org/officeDocument/2006/relationships/image" Target="../media/image78.png"/><Relationship Id="rId2" Type="http://schemas.openxmlformats.org/officeDocument/2006/relationships/image" Target="../media/image73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77.png"/><Relationship Id="rId5" Type="http://schemas.openxmlformats.org/officeDocument/2006/relationships/image" Target="../media/image12.png"/><Relationship Id="rId15" Type="http://schemas.openxmlformats.org/officeDocument/2006/relationships/image" Target="../media/image81.jpeg"/><Relationship Id="rId10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44.png"/><Relationship Id="rId1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12" Type="http://schemas.openxmlformats.org/officeDocument/2006/relationships/image" Target="../media/image5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15.png"/><Relationship Id="rId10" Type="http://schemas.openxmlformats.org/officeDocument/2006/relationships/image" Target="../media/image86.png"/><Relationship Id="rId4" Type="http://schemas.openxmlformats.org/officeDocument/2006/relationships/image" Target="../media/image7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54.png"/><Relationship Id="rId3" Type="http://schemas.openxmlformats.org/officeDocument/2006/relationships/image" Target="../media/image89.png"/><Relationship Id="rId7" Type="http://schemas.openxmlformats.org/officeDocument/2006/relationships/image" Target="../media/image15.png"/><Relationship Id="rId12" Type="http://schemas.openxmlformats.org/officeDocument/2006/relationships/image" Target="../media/image9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4.png"/><Relationship Id="rId5" Type="http://schemas.openxmlformats.org/officeDocument/2006/relationships/image" Target="../media/image12.pn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.png"/><Relationship Id="rId7" Type="http://schemas.openxmlformats.org/officeDocument/2006/relationships/image" Target="../media/image10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87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15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7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0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12" Type="http://schemas.openxmlformats.org/officeDocument/2006/relationships/image" Target="../media/image3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48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-3175"/>
            <a:ext cx="10293350" cy="975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 descr="OKLADKA_DSU_prezentacja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123825"/>
            <a:ext cx="12823826" cy="950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352925"/>
            <a:ext cx="33940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2076450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Text Box 8"/>
          <p:cNvSpPr txBox="1">
            <a:spLocks/>
          </p:cNvSpPr>
          <p:nvPr/>
        </p:nvSpPr>
        <p:spPr bwMode="auto">
          <a:xfrm>
            <a:off x="754063" y="8986838"/>
            <a:ext cx="39068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>
              <a:lnSpc>
                <a:spcPct val="120000"/>
              </a:lnSpc>
            </a:pPr>
            <a:endParaRPr lang="pl-PL" altLang="pl-PL" sz="2300"/>
          </a:p>
        </p:txBody>
      </p:sp>
      <p:pic>
        <p:nvPicPr>
          <p:cNvPr id="3" name="Picture 9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8986838"/>
            <a:ext cx="3802062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2" name="Picture 10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100" y="-19050"/>
            <a:ext cx="7969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3" name="Picture 11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373063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4" name="Picture 12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400" y="7837488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5" name="Text Box 1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C8D493D-F9CF-4283-A2D1-706869F2BD9B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3086" name="Picture 14" descr="pasted-image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7" name="Picture 15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3736975"/>
            <a:ext cx="5343525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063" y="7477328"/>
            <a:ext cx="4478648" cy="133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88" y="236130"/>
            <a:ext cx="2389187" cy="339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860675"/>
            <a:ext cx="56515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2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1435C138-D7F5-418E-8371-E52056FD276E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10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2292" name="Picture 3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6" name="Picture 7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7" name="Text Box 8"/>
          <p:cNvSpPr txBox="1">
            <a:spLocks/>
          </p:cNvSpPr>
          <p:nvPr/>
        </p:nvSpPr>
        <p:spPr bwMode="auto">
          <a:xfrm>
            <a:off x="2808288" y="1993900"/>
            <a:ext cx="71342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WSZYSTKIE ZĘBY SĄ TAKIE SAME?</a:t>
            </a:r>
          </a:p>
        </p:txBody>
      </p:sp>
      <p:pic>
        <p:nvPicPr>
          <p:cNvPr id="2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589338"/>
            <a:ext cx="48037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8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152900"/>
            <a:ext cx="1290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9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4295775"/>
            <a:ext cx="21240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0" name="Text Box 12"/>
          <p:cNvSpPr txBox="1">
            <a:spLocks/>
          </p:cNvSpPr>
          <p:nvPr/>
        </p:nvSpPr>
        <p:spPr bwMode="auto">
          <a:xfrm>
            <a:off x="1338263" y="3444875"/>
            <a:ext cx="19177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800" b="1">
                <a:solidFill>
                  <a:srgbClr val="0076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SIEKACZE</a:t>
            </a:r>
          </a:p>
        </p:txBody>
      </p:sp>
      <p:sp>
        <p:nvSpPr>
          <p:cNvPr id="12301" name="Text Box 13"/>
          <p:cNvSpPr txBox="1">
            <a:spLocks/>
          </p:cNvSpPr>
          <p:nvPr/>
        </p:nvSpPr>
        <p:spPr bwMode="auto">
          <a:xfrm>
            <a:off x="1355725" y="4000500"/>
            <a:ext cx="39179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odgryzania kawałków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tego, co jemy. Mają pojedyncze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korzenie. </a:t>
            </a:r>
          </a:p>
        </p:txBody>
      </p:sp>
      <p:sp>
        <p:nvSpPr>
          <p:cNvPr id="12302" name="Text Box 14"/>
          <p:cNvSpPr txBox="1">
            <a:spLocks/>
          </p:cNvSpPr>
          <p:nvPr/>
        </p:nvSpPr>
        <p:spPr bwMode="auto">
          <a:xfrm>
            <a:off x="1338263" y="3421063"/>
            <a:ext cx="820737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800" b="1">
                <a:solidFill>
                  <a:srgbClr val="B516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KŁY</a:t>
            </a:r>
          </a:p>
        </p:txBody>
      </p:sp>
      <p:sp>
        <p:nvSpPr>
          <p:cNvPr id="12303" name="Text Box 15"/>
          <p:cNvSpPr txBox="1">
            <a:spLocks/>
          </p:cNvSpPr>
          <p:nvPr/>
        </p:nvSpPr>
        <p:spPr bwMode="auto">
          <a:xfrm>
            <a:off x="1333500" y="3992563"/>
            <a:ext cx="462915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chwytania, przytrzymywania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rozdzierania jedzenia.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kieł ma jeden korzeń. </a:t>
            </a:r>
          </a:p>
        </p:txBody>
      </p:sp>
      <p:pic>
        <p:nvPicPr>
          <p:cNvPr id="12304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4838" y="4406106"/>
            <a:ext cx="4247223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5" name="Text Box 17"/>
          <p:cNvSpPr txBox="1">
            <a:spLocks/>
          </p:cNvSpPr>
          <p:nvPr/>
        </p:nvSpPr>
        <p:spPr bwMode="auto">
          <a:xfrm>
            <a:off x="1322388" y="3052727"/>
            <a:ext cx="4562083" cy="11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800" b="1" dirty="0">
                <a:solidFill>
                  <a:srgbClr val="61D836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ZĘBY PRZEDTRZONOWE </a:t>
            </a:r>
          </a:p>
          <a:p>
            <a:pPr eaLnBrk="1">
              <a:lnSpc>
                <a:spcPct val="120000"/>
              </a:lnSpc>
            </a:pPr>
            <a:r>
              <a:rPr lang="pl-PL" altLang="pl-PL" sz="2800" b="1" dirty="0">
                <a:solidFill>
                  <a:srgbClr val="61D836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I TRZONOWE</a:t>
            </a:r>
          </a:p>
        </p:txBody>
      </p:sp>
      <p:sp>
        <p:nvSpPr>
          <p:cNvPr id="12306" name="Text Box 18"/>
          <p:cNvSpPr txBox="1">
            <a:spLocks/>
          </p:cNvSpPr>
          <p:nvPr/>
        </p:nvSpPr>
        <p:spPr bwMode="auto">
          <a:xfrm>
            <a:off x="1333500" y="4156075"/>
            <a:ext cx="351313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żucia i rozdrabniania tego,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 wcześniej odgryźliśmy.</a:t>
            </a:r>
            <a:endParaRPr lang="pl-PL" altLang="pl-PL" sz="140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Zęby trzonowe są wielokorzeniowe.</a:t>
            </a:r>
            <a:endParaRPr lang="pl-PL" altLang="pl-PL" sz="140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grpSp>
        <p:nvGrpSpPr>
          <p:cNvPr id="6" name="Grupa 5"/>
          <p:cNvGrpSpPr>
            <a:grpSpLocks/>
          </p:cNvGrpSpPr>
          <p:nvPr/>
        </p:nvGrpSpPr>
        <p:grpSpPr bwMode="auto">
          <a:xfrm>
            <a:off x="658813" y="6165850"/>
            <a:ext cx="3087687" cy="2808288"/>
            <a:chOff x="429418" y="6191538"/>
            <a:chExt cx="3086894" cy="2808000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429418" y="6191538"/>
              <a:ext cx="3086894" cy="2808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21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710" y="6506893"/>
              <a:ext cx="1355768" cy="2177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630238" y="6178550"/>
            <a:ext cx="3087687" cy="2808288"/>
            <a:chOff x="429418" y="6191538"/>
            <a:chExt cx="3086894" cy="2808000"/>
          </a:xfrm>
        </p:grpSpPr>
        <p:sp>
          <p:nvSpPr>
            <p:cNvPr id="31" name="Prostokąt zaokrąglony 30"/>
            <p:cNvSpPr/>
            <p:nvPr/>
          </p:nvSpPr>
          <p:spPr bwMode="auto">
            <a:xfrm>
              <a:off x="429418" y="6191538"/>
              <a:ext cx="3086894" cy="2808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19" name="Picture 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142" y="6350078"/>
              <a:ext cx="1325344" cy="236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a 7"/>
          <p:cNvGrpSpPr>
            <a:grpSpLocks/>
          </p:cNvGrpSpPr>
          <p:nvPr/>
        </p:nvGrpSpPr>
        <p:grpSpPr bwMode="auto">
          <a:xfrm>
            <a:off x="656663" y="6165849"/>
            <a:ext cx="3125787" cy="2808288"/>
            <a:chOff x="-2242284" y="6527259"/>
            <a:chExt cx="3410746" cy="2808000"/>
          </a:xfrm>
        </p:grpSpPr>
        <p:sp>
          <p:nvSpPr>
            <p:cNvPr id="34" name="Prostokąt zaokrąglony 33"/>
            <p:cNvSpPr/>
            <p:nvPr/>
          </p:nvSpPr>
          <p:spPr bwMode="auto">
            <a:xfrm>
              <a:off x="-2242284" y="6527259"/>
              <a:ext cx="3410746" cy="2808000"/>
            </a:xfrm>
            <a:prstGeom prst="roundRect">
              <a:avLst/>
            </a:prstGeom>
            <a:solidFill>
              <a:srgbClr val="61D836"/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17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3744" y="6732456"/>
              <a:ext cx="1824783" cy="2307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2</a:t>
            </a:r>
          </a:p>
        </p:txBody>
      </p:sp>
      <p:pic>
        <p:nvPicPr>
          <p:cNvPr id="37" name="Picture 14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obrazek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4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0" grpId="1"/>
      <p:bldP spid="12301" grpId="0" autoUpdateAnimBg="0"/>
      <p:bldP spid="12301" grpId="1"/>
      <p:bldP spid="12302" grpId="0"/>
      <p:bldP spid="12302" grpId="1"/>
      <p:bldP spid="12303" grpId="0" autoUpdateAnimBg="0"/>
      <p:bldP spid="12303" grpId="1"/>
      <p:bldP spid="12305" grpId="0"/>
      <p:bldP spid="12306" grpId="0" autoUpdateAnimBg="0"/>
      <p:bldP spid="3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7DF899DF-FA34-4039-AD91-3B13BB66FF6B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11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3315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0" name="Text Box 7"/>
          <p:cNvSpPr txBox="1">
            <a:spLocks/>
          </p:cNvSpPr>
          <p:nvPr/>
        </p:nvSpPr>
        <p:spPr bwMode="auto">
          <a:xfrm>
            <a:off x="1438275" y="1789714"/>
            <a:ext cx="1032033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DA SIĘ OBEJRZEĆ ZĘBY INACZEJ NIŻ W LUSTERKU? </a:t>
            </a:r>
            <a:endParaRPr lang="pl-PL" altLang="pl-PL" sz="1200" b="1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3328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8963" y="681971"/>
            <a:ext cx="5651674" cy="135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51815" r="46915" b="10577"/>
          <a:stretch/>
        </p:blipFill>
        <p:spPr>
          <a:xfrm>
            <a:off x="2345851" y="6331124"/>
            <a:ext cx="3208017" cy="2601739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7" t="910" r="800" b="1166"/>
          <a:stretch/>
        </p:blipFill>
        <p:spPr>
          <a:xfrm>
            <a:off x="7686915" y="2260599"/>
            <a:ext cx="3874159" cy="587647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5772"/>
          <a:stretch/>
        </p:blipFill>
        <p:spPr>
          <a:xfrm>
            <a:off x="761300" y="2466643"/>
            <a:ext cx="6680943" cy="3723408"/>
          </a:xfrm>
          <a:prstGeom prst="rect">
            <a:avLst/>
          </a:prstGeom>
        </p:spPr>
      </p:pic>
      <p:pic>
        <p:nvPicPr>
          <p:cNvPr id="13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-818" r="11090" b="818"/>
          <a:stretch>
            <a:fillRect/>
          </a:stretch>
        </p:blipFill>
        <p:spPr bwMode="auto">
          <a:xfrm>
            <a:off x="698500" y="4068763"/>
            <a:ext cx="467995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3076575"/>
            <a:ext cx="443706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9349" r="470"/>
          <a:stretch>
            <a:fillRect/>
          </a:stretch>
        </p:blipFill>
        <p:spPr bwMode="auto">
          <a:xfrm>
            <a:off x="7794625" y="2928938"/>
            <a:ext cx="47307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3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C8E8337-F03B-4908-8BCE-5FB2444813B6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12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4342" name="Picture 4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5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4" name="Picture 6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6" name="Picture 8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7" name="Text Box 9"/>
          <p:cNvSpPr txBox="1">
            <a:spLocks/>
          </p:cNvSpPr>
          <p:nvPr/>
        </p:nvSpPr>
        <p:spPr bwMode="auto">
          <a:xfrm>
            <a:off x="2289175" y="1984375"/>
            <a:ext cx="86185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RÓŻNE ZWIERZĘTA MAJĄ RÓŻNE ZĘBY- JAKIE?</a:t>
            </a:r>
            <a:r>
              <a:rPr lang="pl-PL" altLang="pl-PL" sz="1200" b="1">
                <a:solidFill>
                  <a:srgbClr val="000000"/>
                </a:solidFill>
                <a:latin typeface="Times Roman" charset="0"/>
                <a:ea typeface="Times Roman" charset="0"/>
                <a:cs typeface="Times Roman" charset="0"/>
                <a:sym typeface="Times Roman" charset="0"/>
              </a:rPr>
              <a:t> </a:t>
            </a:r>
            <a:endParaRPr lang="pl-PL" altLang="pl-PL" sz="2500" b="1">
              <a:solidFill>
                <a:srgbClr val="000000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9" y="2728913"/>
            <a:ext cx="6383337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Text Box 2"/>
          <p:cNvSpPr txBox="1">
            <a:spLocks/>
          </p:cNvSpPr>
          <p:nvPr/>
        </p:nvSpPr>
        <p:spPr bwMode="auto">
          <a:xfrm>
            <a:off x="1205548" y="3164382"/>
            <a:ext cx="3217227" cy="4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5DCCD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ZWIERZĘTE ROŚLINOŻERNE,</a:t>
            </a:r>
          </a:p>
        </p:txBody>
      </p:sp>
      <p:pic>
        <p:nvPicPr>
          <p:cNvPr id="14348" name="Picture 12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40375"/>
            <a:ext cx="421322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0" name="Text Box 14"/>
          <p:cNvSpPr txBox="1">
            <a:spLocks/>
          </p:cNvSpPr>
          <p:nvPr/>
        </p:nvSpPr>
        <p:spPr bwMode="auto">
          <a:xfrm>
            <a:off x="1217613" y="5802946"/>
            <a:ext cx="2731325" cy="38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5DCCD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ZWIERZĘTA DRAPIEŻNE,</a:t>
            </a:r>
          </a:p>
        </p:txBody>
      </p:sp>
      <p:pic>
        <p:nvPicPr>
          <p:cNvPr id="14358" name="Picture 3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665163"/>
            <a:ext cx="4259262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5" name="Text Box 19"/>
          <p:cNvSpPr txBox="1">
            <a:spLocks/>
          </p:cNvSpPr>
          <p:nvPr/>
        </p:nvSpPr>
        <p:spPr bwMode="auto">
          <a:xfrm>
            <a:off x="1217613" y="3567728"/>
            <a:ext cx="5899150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czyli żywiące się tylko roślinami, mają bardzo rozwinięte siekacze. Skubią nimi trawę, liście, siano. Duże zęby trzonowe służą im do rozcierania roślin. Zwierzętami roślinożernymi są na przykład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: krowy, konie, owce, żyrafy. </a:t>
            </a: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Roślinożerne są też zwierzęta domowe: 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chomiki, świnki morskie.</a:t>
            </a:r>
            <a:endParaRPr lang="pl-PL" altLang="pl-PL" sz="1500" dirty="0">
              <a:solidFill>
                <a:schemeClr val="tx1">
                  <a:lumMod val="7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9" name="Text Box 19"/>
          <p:cNvSpPr txBox="1">
            <a:spLocks/>
          </p:cNvSpPr>
          <p:nvPr/>
        </p:nvSpPr>
        <p:spPr bwMode="auto">
          <a:xfrm>
            <a:off x="1220788" y="6185706"/>
            <a:ext cx="3811359" cy="9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jak 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wilki, lwy, tygrysy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, polują na inne zwierzęta. Dlatego posługują się głównie długimi, ostrymi, mocnymi kłami.</a:t>
            </a:r>
            <a:endParaRPr lang="pl-PL" altLang="pl-PL" sz="1200" dirty="0">
              <a:solidFill>
                <a:schemeClr val="tx2">
                  <a:lumMod val="10000"/>
                </a:schemeClr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4351" name="Picture 15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12" y="2916238"/>
            <a:ext cx="483235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3" name="Text Box 17"/>
          <p:cNvSpPr txBox="1">
            <a:spLocks/>
          </p:cNvSpPr>
          <p:nvPr/>
        </p:nvSpPr>
        <p:spPr bwMode="auto">
          <a:xfrm>
            <a:off x="6176262" y="3251200"/>
            <a:ext cx="15128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ALIGATORY</a:t>
            </a:r>
          </a:p>
        </p:txBody>
      </p:sp>
      <p:sp>
        <p:nvSpPr>
          <p:cNvPr id="38" name="Text Box 19"/>
          <p:cNvSpPr txBox="1">
            <a:spLocks/>
          </p:cNvSpPr>
          <p:nvPr/>
        </p:nvSpPr>
        <p:spPr bwMode="auto">
          <a:xfrm>
            <a:off x="6196899" y="3748088"/>
            <a:ext cx="483235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</a:t>
            </a:r>
            <a:r>
              <a:rPr lang="pl-PL" altLang="pl-PL" sz="1500" dirty="0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ają </a:t>
            </a: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po około </a:t>
            </a:r>
            <a:r>
              <a:rPr lang="pl-PL" altLang="pl-PL" sz="1500" dirty="0">
                <a:solidFill>
                  <a:srgbClr val="7030A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80 zębów </a:t>
            </a: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cały komplet uzębienia wymieniają </a:t>
            </a: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aż 50 razy w ciągu całego życia.  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4354" name="Picture 18" descr="pasted-image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" y="2640806"/>
            <a:ext cx="6640513" cy="38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6" name="Text Box 20"/>
          <p:cNvSpPr txBox="1">
            <a:spLocks/>
          </p:cNvSpPr>
          <p:nvPr/>
        </p:nvSpPr>
        <p:spPr bwMode="auto">
          <a:xfrm>
            <a:off x="1145381" y="2751931"/>
            <a:ext cx="10287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REKINY</a:t>
            </a:r>
          </a:p>
        </p:txBody>
      </p:sp>
      <p:sp>
        <p:nvSpPr>
          <p:cNvPr id="40" name="Text Box 19"/>
          <p:cNvSpPr txBox="1">
            <a:spLocks/>
          </p:cNvSpPr>
          <p:nvPr/>
        </p:nvSpPr>
        <p:spPr bwMode="auto">
          <a:xfrm>
            <a:off x="1126331" y="3072058"/>
            <a:ext cx="5830887" cy="217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mogą co kilka dni wymieniać zużyte lub wyłamane zęby, bo mają ich około trzech tysięcy, ułożonych w górnej oraz dolnej szczęce w </a:t>
            </a:r>
            <a:r>
              <a:rPr lang="pl-PL" sz="1600" dirty="0">
                <a:solidFill>
                  <a:srgbClr val="7030A0"/>
                </a:solidFill>
              </a:rPr>
              <a:t>2–6 szeregach.</a:t>
            </a:r>
          </a:p>
          <a:p>
            <a:pPr eaLnBrk="1">
              <a:lnSpc>
                <a:spcPct val="120000"/>
              </a:lnSpc>
            </a:pPr>
            <a:endParaRPr lang="pl-PL" sz="1600" dirty="0">
              <a:solidFill>
                <a:schemeClr val="tx2">
                  <a:lumMod val="10000"/>
                </a:schemeClr>
              </a:solidFill>
            </a:endParaRPr>
          </a:p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Tylko dwa pierwsze rzędy są używane, a pozostałe to zęby zapasowe, które stopniowo narastają, przesuwając się ku przodowi.</a:t>
            </a:r>
            <a:r>
              <a:rPr lang="pl-PL" altLang="pl-PL" sz="1500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4357" name="Picture 21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85" y="3968044"/>
            <a:ext cx="6834188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9" name="Text Box 23"/>
          <p:cNvSpPr txBox="1">
            <a:spLocks/>
          </p:cNvSpPr>
          <p:nvPr/>
        </p:nvSpPr>
        <p:spPr bwMode="auto">
          <a:xfrm>
            <a:off x="6501048" y="4188707"/>
            <a:ext cx="10160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SŁONIE</a:t>
            </a:r>
          </a:p>
        </p:txBody>
      </p:sp>
      <p:sp>
        <p:nvSpPr>
          <p:cNvPr id="41" name="Text Box 19"/>
          <p:cNvSpPr txBox="1">
            <a:spLocks/>
          </p:cNvSpPr>
          <p:nvPr/>
        </p:nvSpPr>
        <p:spPr bwMode="auto">
          <a:xfrm>
            <a:off x="6523274" y="4760262"/>
            <a:ext cx="5738812" cy="254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Uzębienie słoni to </a:t>
            </a:r>
            <a:r>
              <a:rPr lang="pl-PL" sz="1600" dirty="0">
                <a:solidFill>
                  <a:srgbClr val="7030A0"/>
                </a:solidFill>
              </a:rPr>
              <a:t>dwa wystające siekacze 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(wcale nie kły, chociaż mają taki kształt, że łatwo o pomyłkę), które w przy-</a:t>
            </a:r>
            <a:r>
              <a:rPr lang="pl-PL" sz="1600" dirty="0" err="1">
                <a:solidFill>
                  <a:schemeClr val="tx2">
                    <a:lumMod val="10000"/>
                  </a:schemeClr>
                </a:solidFill>
              </a:rPr>
              <a:t>padku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 urazu lub utraty nie odrastają, </a:t>
            </a:r>
            <a:r>
              <a:rPr lang="pl-PL" sz="1600" dirty="0">
                <a:solidFill>
                  <a:srgbClr val="7030A0"/>
                </a:solidFill>
              </a:rPr>
              <a:t>oraz cztery wielkie trzonowce służące do żucia.</a:t>
            </a:r>
          </a:p>
          <a:p>
            <a:endParaRPr lang="pl-PL" sz="16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Kiedy zęby przednie słonia się ścierają, od tyłu wyrastają kolejno następne, które zastępują te zużyte. Ta wymiana może zajść nawet sześć razy w życiu słonia.</a:t>
            </a:r>
          </a:p>
          <a:p>
            <a:r>
              <a:rPr lang="pl-PL" sz="1600" dirty="0"/>
              <a:t/>
            </a:r>
            <a:br>
              <a:rPr lang="pl-PL" sz="1600" dirty="0"/>
            </a:br>
            <a:endParaRPr lang="pl-PL" altLang="pl-PL" sz="15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5807" r="13918" b="3131"/>
          <a:stretch>
            <a:fillRect/>
          </a:stretch>
        </p:blipFill>
        <p:spPr bwMode="auto">
          <a:xfrm>
            <a:off x="6849828" y="5874846"/>
            <a:ext cx="4724400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3149" r="16946" b="220"/>
          <a:stretch>
            <a:fillRect/>
          </a:stretch>
        </p:blipFill>
        <p:spPr bwMode="auto">
          <a:xfrm>
            <a:off x="597973" y="2625725"/>
            <a:ext cx="4878387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azek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  <p:bldP spid="14350" grpId="0"/>
      <p:bldP spid="14350" grpId="1"/>
      <p:bldP spid="14355" grpId="0" autoUpdateAnimBg="0"/>
      <p:bldP spid="14355" grpId="1"/>
      <p:bldP spid="39" grpId="0" autoUpdateAnimBg="0"/>
      <p:bldP spid="39" grpId="1"/>
      <p:bldP spid="14353" grpId="0"/>
      <p:bldP spid="14353" grpId="1"/>
      <p:bldP spid="38" grpId="0" autoUpdateAnimBg="0"/>
      <p:bldP spid="38" grpId="1"/>
      <p:bldP spid="14356" grpId="0" autoUpdateAnimBg="0"/>
      <p:bldP spid="14356" grpId="1"/>
      <p:bldP spid="40" grpId="0" autoUpdateAnimBg="0"/>
      <p:bldP spid="40" grpId="1"/>
      <p:bldP spid="14359" grpId="0"/>
      <p:bldP spid="4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403475"/>
            <a:ext cx="99869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65E09B14-EBFF-4825-867B-3C8C2A83C1EC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13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536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6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/>
          </p:cNvSpPr>
          <p:nvPr/>
        </p:nvSpPr>
        <p:spPr bwMode="auto">
          <a:xfrm>
            <a:off x="4503738" y="3744913"/>
            <a:ext cx="46624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CO TO JEST PRÓCHNICA?</a:t>
            </a:r>
          </a:p>
        </p:txBody>
      </p:sp>
      <p:pic>
        <p:nvPicPr>
          <p:cNvPr id="15369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362450"/>
            <a:ext cx="100806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0" name="Picture 9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47" y="6790438"/>
            <a:ext cx="66421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0"/>
          <p:cNvSpPr txBox="1">
            <a:spLocks/>
          </p:cNvSpPr>
          <p:nvPr/>
        </p:nvSpPr>
        <p:spPr bwMode="auto">
          <a:xfrm>
            <a:off x="1268413" y="4582813"/>
            <a:ext cx="3463925" cy="4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chemeClr val="accent6">
                    <a:lumMod val="50000"/>
                  </a:schemeClr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CHOROBA ZĘBÓW</a:t>
            </a:r>
          </a:p>
        </p:txBody>
      </p:sp>
      <p:sp>
        <p:nvSpPr>
          <p:cNvPr id="15371" name="Text Box 11"/>
          <p:cNvSpPr txBox="1">
            <a:spLocks/>
          </p:cNvSpPr>
          <p:nvPr/>
        </p:nvSpPr>
        <p:spPr bwMode="auto">
          <a:xfrm>
            <a:off x="1284288" y="5081588"/>
            <a:ext cx="6897687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Resztki pokarmu, które po posiłku pozostają na zębach, wchodzą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w reakcje chemiczne z płytką nazębną. W efekcie tworzą się </a:t>
            </a:r>
            <a:r>
              <a:rPr lang="pl-PL" altLang="pl-PL" sz="1700" dirty="0">
                <a:solidFill>
                  <a:srgbClr val="0E9D8C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kwasy,</a:t>
            </a: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E9D8C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które niszczą szkliwo. </a:t>
            </a: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Zniszczone lub osłabione przez kwasy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szkliwo to początek próchnicy.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sp>
        <p:nvSpPr>
          <p:cNvPr id="15372" name="Text Box 12"/>
          <p:cNvSpPr txBox="1">
            <a:spLocks/>
          </p:cNvSpPr>
          <p:nvPr/>
        </p:nvSpPr>
        <p:spPr bwMode="auto">
          <a:xfrm>
            <a:off x="4306888" y="7118350"/>
            <a:ext cx="46180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ZAPOBIEGAĆ PRÓCHNICY?</a:t>
            </a:r>
          </a:p>
        </p:txBody>
      </p:sp>
      <p:sp>
        <p:nvSpPr>
          <p:cNvPr id="15373" name="Text Box 13"/>
          <p:cNvSpPr txBox="1">
            <a:spLocks/>
          </p:cNvSpPr>
          <p:nvPr/>
        </p:nvSpPr>
        <p:spPr bwMode="auto">
          <a:xfrm>
            <a:off x="4341813" y="7535712"/>
            <a:ext cx="3637214" cy="87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Prawidłowo </a:t>
            </a:r>
            <a:r>
              <a:rPr lang="pl-PL" altLang="pl-PL" sz="15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dbać o higienę </a:t>
            </a: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jamy ustnej.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537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3" y="4011613"/>
            <a:ext cx="20923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8" name="Rozwiąż zadanie nr 12 i dowiedz się jak co pomaga w zapobieganiu próchnicy."/>
          <p:cNvSpPr txBox="1">
            <a:spLocks noChangeArrowheads="1"/>
          </p:cNvSpPr>
          <p:nvPr/>
        </p:nvSpPr>
        <p:spPr bwMode="auto">
          <a:xfrm>
            <a:off x="2052638" y="1968500"/>
            <a:ext cx="100711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altLang="pl-PL" sz="18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Rozwiąż zadanie nr 4 i dowiedz się jak nazywa się niebezpieczna choroba zębów.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430463"/>
            <a:ext cx="99869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4</a:t>
            </a:r>
          </a:p>
        </p:txBody>
      </p:sp>
      <p:pic>
        <p:nvPicPr>
          <p:cNvPr id="24" name="Picture 14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4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utoUpdateAnimBg="0"/>
      <p:bldP spid="15371" grpId="0" autoUpdateAnimBg="0"/>
      <p:bldP spid="15372" grpId="0" autoUpdateAnimBg="0"/>
      <p:bldP spid="1537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782888"/>
            <a:ext cx="13385800" cy="1150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387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1851025"/>
            <a:ext cx="6942137" cy="493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190750"/>
            <a:ext cx="70707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4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47697B4B-6AFF-48BF-A0A9-9F686647A7A0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14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6390" name="Picture 5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6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7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13" y="4467225"/>
            <a:ext cx="84772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9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749">
            <a:off x="10491322" y="2203219"/>
            <a:ext cx="7159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0" name="Picture 12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06049">
            <a:off x="1458913" y="6986588"/>
            <a:ext cx="7842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1" name="Picture 13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925" y="7491413"/>
            <a:ext cx="71596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2" name="Picture 14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249">
            <a:off x="3589338" y="7491413"/>
            <a:ext cx="7159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3" name="Picture 15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9578">
            <a:off x="9145588" y="5865813"/>
            <a:ext cx="78263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4" name="Picture 16" descr="pasted-imag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9124">
            <a:off x="528638" y="4467225"/>
            <a:ext cx="71596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5" name="Picture 17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9" y="1712119"/>
            <a:ext cx="8477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/>
          </p:cNvSpPr>
          <p:nvPr/>
        </p:nvSpPr>
        <p:spPr bwMode="auto">
          <a:xfrm>
            <a:off x="2743200" y="2466975"/>
            <a:ext cx="6569075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Nadeszła pora obiadu.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A ty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siekaj siekaczami,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kłuj kłami,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miażdż trzonowymi.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Mlask, cmok, 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mniam, mniam. </a:t>
            </a:r>
          </a:p>
        </p:txBody>
      </p:sp>
      <p:sp>
        <p:nvSpPr>
          <p:cNvPr id="22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5</a:t>
            </a:r>
          </a:p>
        </p:txBody>
      </p:sp>
      <p:pic>
        <p:nvPicPr>
          <p:cNvPr id="23" name="Picture 14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6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694" y="466377"/>
            <a:ext cx="6775824" cy="118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 tmFilter="0, 0; .2, .5; .8, .5; 1, 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500" autoRev="1" fill="hold"/>
                                        <p:tgtEl>
                                          <p:spTgt spid="174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 tmFilter="0, 0; .2, .5; .8, .5; 1, 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500" autoRev="1" fill="hold"/>
                                        <p:tgtEl>
                                          <p:spTgt spid="17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 tmFilter="0, 0; .2, .5; .8, .5; 1, 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0" autoRev="1" fill="hold"/>
                                        <p:tgtEl>
                                          <p:spTgt spid="174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 tmFilter="0, 0; .2, .5; .8, .5; 1, 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0" autoRev="1" fill="hold"/>
                                        <p:tgtEl>
                                          <p:spTgt spid="174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 tmFilter="0, 0; .2, .5; .8, .5; 1, 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500" autoRev="1" fill="hold"/>
                                        <p:tgtEl>
                                          <p:spTgt spid="17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0" tmFilter="0, 0; .2, .5; .8, .5; 1, 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500" autoRev="1" fill="hold"/>
                                        <p:tgtEl>
                                          <p:spTgt spid="17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 tmFilter="0, 0; .2, .5; .8, .5; 1, 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0" autoRev="1" fill="hold"/>
                                        <p:tgtEl>
                                          <p:spTgt spid="174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2308E811-4E26-4EAF-850D-DC963A4C74CF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15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7411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9" name="Picture 6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3002757" y="-392906"/>
            <a:ext cx="6997700" cy="88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6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954463"/>
            <a:ext cx="8262937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1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6690519" y="3412331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2" name="Picture 9" descr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4606132" y="3536156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9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0" name="Picture 11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5" name="Picture 12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991100"/>
            <a:ext cx="7269163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4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550" y="-1100138"/>
            <a:ext cx="9720263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4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435475"/>
            <a:ext cx="4445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073" y="3843098"/>
            <a:ext cx="8162433" cy="525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6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0CBE9C2B-1524-4528-8BE3-0FFEB5E847DA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2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4104" name="Picture 7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8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9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668463"/>
            <a:ext cx="5345113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7625" y="4094820"/>
            <a:ext cx="4689475" cy="566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3330575"/>
            <a:ext cx="31400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D74C7AF4-3A6C-441F-B095-FD086F994819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3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5125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Text Box 6"/>
          <p:cNvSpPr txBox="1">
            <a:spLocks/>
          </p:cNvSpPr>
          <p:nvPr/>
        </p:nvSpPr>
        <p:spPr bwMode="auto">
          <a:xfrm>
            <a:off x="2816225" y="2081213"/>
            <a:ext cx="7099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DO CZEGO SĄ NAM POTRZEBNE ZĘBY?</a:t>
            </a:r>
          </a:p>
        </p:txBody>
      </p:sp>
      <p:pic>
        <p:nvPicPr>
          <p:cNvPr id="5128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017963"/>
            <a:ext cx="2579688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10050"/>
            <a:ext cx="1422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9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6048375"/>
            <a:ext cx="1955800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0" name="Picture 10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600450"/>
            <a:ext cx="2222500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898650"/>
            <a:ext cx="281781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2" name="Picture 12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92" y="4974402"/>
            <a:ext cx="15462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3" name="Picture 13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32" y="7298429"/>
            <a:ext cx="1471612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5" name="Picture 15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69950"/>
            <a:ext cx="652463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7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6283325"/>
            <a:ext cx="1700213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365750"/>
            <a:ext cx="2178050" cy="22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9" name="Picture 19" descr="pasted-image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77" y="3579509"/>
            <a:ext cx="19685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74" y="2652918"/>
            <a:ext cx="207645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3" name="Picture 23" descr="pasted-image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80" y="7355336"/>
            <a:ext cx="1747838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43" y="6043511"/>
            <a:ext cx="2073275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250" y="827869"/>
            <a:ext cx="5112791" cy="122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82" y="2492790"/>
            <a:ext cx="2328439" cy="6665498"/>
          </a:xfrm>
          <a:prstGeom prst="rect">
            <a:avLst/>
          </a:prstGeom>
        </p:spPr>
      </p:pic>
      <p:pic>
        <p:nvPicPr>
          <p:cNvPr id="26" name="obrazek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3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3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3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3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3081338"/>
            <a:ext cx="779303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E2D4E2DE-93F3-4EB8-B298-1C0E41AB5603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4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6149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6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747713"/>
            <a:ext cx="59213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941638"/>
            <a:ext cx="49974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3" name="Text Box 8"/>
          <p:cNvSpPr txBox="1">
            <a:spLocks/>
          </p:cNvSpPr>
          <p:nvPr/>
        </p:nvSpPr>
        <p:spPr bwMode="auto">
          <a:xfrm>
            <a:off x="3446463" y="1874838"/>
            <a:ext cx="5900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ZBADAJ ZĘBY SWOIM JĘZYKIEM</a:t>
            </a:r>
          </a:p>
        </p:txBody>
      </p:sp>
      <p:sp>
        <p:nvSpPr>
          <p:cNvPr id="6154" name="Text Box 9"/>
          <p:cNvSpPr txBox="1">
            <a:spLocks/>
          </p:cNvSpPr>
          <p:nvPr/>
        </p:nvSpPr>
        <p:spPr bwMode="auto">
          <a:xfrm>
            <a:off x="3435350" y="2362200"/>
            <a:ext cx="8093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SPRÓBUJ POLICZYĆ WSZYSTKIE ZĘBY, ZANOTUJ ICH LICZBĘ.</a:t>
            </a:r>
          </a:p>
        </p:txBody>
      </p:sp>
      <p:sp>
        <p:nvSpPr>
          <p:cNvPr id="2" name="Text Box 10"/>
          <p:cNvSpPr txBox="1">
            <a:spLocks/>
          </p:cNvSpPr>
          <p:nvPr/>
        </p:nvSpPr>
        <p:spPr bwMode="auto">
          <a:xfrm>
            <a:off x="2247900" y="5106988"/>
            <a:ext cx="506888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JAKIE W DOTYKU SĄ ZĘBY?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5" name="Text Box 11"/>
          <p:cNvSpPr txBox="1">
            <a:spLocks/>
          </p:cNvSpPr>
          <p:nvPr/>
        </p:nvSpPr>
        <p:spPr bwMode="auto">
          <a:xfrm>
            <a:off x="3014663" y="5257800"/>
            <a:ext cx="335121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GŁADKIE?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6" name="Text Box 12"/>
          <p:cNvSpPr txBox="1">
            <a:spLocks/>
          </p:cNvSpPr>
          <p:nvPr/>
        </p:nvSpPr>
        <p:spPr bwMode="auto">
          <a:xfrm>
            <a:off x="1601788" y="5414963"/>
            <a:ext cx="611981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PŁASKIE, CZY WYPUKŁE?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7" name="Text Box 13"/>
          <p:cNvSpPr txBox="1">
            <a:spLocks/>
          </p:cNvSpPr>
          <p:nvPr/>
        </p:nvSpPr>
        <p:spPr bwMode="auto">
          <a:xfrm>
            <a:off x="1627188" y="5084763"/>
            <a:ext cx="6310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PRZYLEGAJĄ DO SIEBIE, </a:t>
            </a:r>
          </a:p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MIĘDZY NIMI SZCZELINY?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6160" name="Picture 15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04825"/>
            <a:ext cx="427355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155" grpId="0"/>
      <p:bldP spid="6155" grpId="1"/>
      <p:bldP spid="6156" grpId="0"/>
      <p:bldP spid="6157" grpId="0"/>
      <p:bldP spid="61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054100"/>
            <a:ext cx="3998913" cy="713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2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714C4C08-558F-4A0C-B06A-58AEBD801A60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5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7172" name="Picture 3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6" name="Text Box 7"/>
          <p:cNvSpPr txBox="1">
            <a:spLocks/>
          </p:cNvSpPr>
          <p:nvPr/>
        </p:nvSpPr>
        <p:spPr bwMode="auto">
          <a:xfrm>
            <a:off x="2457450" y="2081213"/>
            <a:ext cx="78184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WSZYSCY MAMY TYLE SAMO ZĘBÓW?</a:t>
            </a:r>
          </a:p>
        </p:txBody>
      </p:sp>
      <p:pic>
        <p:nvPicPr>
          <p:cNvPr id="2" name="Picture 8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087688"/>
            <a:ext cx="5741987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8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727075"/>
            <a:ext cx="6159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811463"/>
            <a:ext cx="4973637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9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611563"/>
            <a:ext cx="6365875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0" name="Text Box 12"/>
          <p:cNvSpPr txBox="1">
            <a:spLocks/>
          </p:cNvSpPr>
          <p:nvPr/>
        </p:nvSpPr>
        <p:spPr bwMode="auto">
          <a:xfrm>
            <a:off x="6632669" y="4546600"/>
            <a:ext cx="4438716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Rodzimy się bez widocznych zębów,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ale ich zalążki kształtują się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jeszcze przed naszymi narodzinami. </a:t>
            </a:r>
          </a:p>
        </p:txBody>
      </p:sp>
      <p:pic>
        <p:nvPicPr>
          <p:cNvPr id="7181" name="Picture 13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2932113"/>
            <a:ext cx="48164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2" name="Picture 14" descr="pasted-imag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765550"/>
            <a:ext cx="636587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3" name="Text Box 15"/>
          <p:cNvSpPr txBox="1">
            <a:spLocks/>
          </p:cNvSpPr>
          <p:nvPr/>
        </p:nvSpPr>
        <p:spPr bwMode="auto">
          <a:xfrm>
            <a:off x="946150" y="4474984"/>
            <a:ext cx="4461158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Małe dzieci mają po 20 zębów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mlecznych. Zęby mleczne wypadają,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by zrobić miejsce dla stałych.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Dorosły człowiek ma </a:t>
            </a:r>
            <a:r>
              <a:rPr lang="pl-PL" altLang="pl-PL" sz="2000" dirty="0">
                <a:solidFill>
                  <a:srgbClr val="50B1BA"/>
                </a:solidFill>
                <a:latin typeface="Museo Sans 700" charset="0"/>
                <a:ea typeface="Museo Sans 700" charset="0"/>
                <a:cs typeface="Museo Sans 700" charset="0"/>
                <a:sym typeface="Museo Sans 700" charset="0"/>
              </a:rPr>
              <a:t>32 zęby stałe.</a:t>
            </a: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 </a:t>
            </a:r>
          </a:p>
        </p:txBody>
      </p:sp>
      <p:pic>
        <p:nvPicPr>
          <p:cNvPr id="7187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6743" y="864009"/>
            <a:ext cx="4580864" cy="109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obrazek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 autoUpdateAnimBg="0"/>
      <p:bldP spid="7180" grpId="1"/>
      <p:bldP spid="718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" y="-1046163"/>
            <a:ext cx="12977812" cy="10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067" y="2916021"/>
            <a:ext cx="4126971" cy="542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420E7314-CA2C-4E66-91A2-B48C95572001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6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8197" name="Picture 2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8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9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5013"/>
            <a:ext cx="7143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2" name="Text Box 7"/>
          <p:cNvSpPr txBox="1">
            <a:spLocks/>
          </p:cNvSpPr>
          <p:nvPr/>
        </p:nvSpPr>
        <p:spPr bwMode="auto">
          <a:xfrm>
            <a:off x="4654550" y="2436813"/>
            <a:ext cx="492442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OZNACZYĆ ZĘBY MLECZNE I STAŁE</a:t>
            </a:r>
          </a:p>
        </p:txBody>
      </p:sp>
      <p:sp>
        <p:nvSpPr>
          <p:cNvPr id="8203" name="Text Box 8"/>
          <p:cNvSpPr txBox="1">
            <a:spLocks/>
          </p:cNvSpPr>
          <p:nvPr/>
        </p:nvSpPr>
        <p:spPr bwMode="auto">
          <a:xfrm>
            <a:off x="3051175" y="1898650"/>
            <a:ext cx="66913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SPRÓBUJ NARYSOWAĆ SWOJĄ SZCZĘKĘ</a:t>
            </a:r>
          </a:p>
        </p:txBody>
      </p:sp>
      <p:pic>
        <p:nvPicPr>
          <p:cNvPr id="8204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032" y="775496"/>
            <a:ext cx="4256332" cy="10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298" y="2755109"/>
            <a:ext cx="5230126" cy="534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20C1D5C-2C21-4D5B-9EAE-F668937AFA98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7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9219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/>
          </p:cNvSpPr>
          <p:nvPr/>
        </p:nvSpPr>
        <p:spPr bwMode="auto">
          <a:xfrm>
            <a:off x="3968750" y="2090738"/>
            <a:ext cx="34020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MISJA SPECJALNA</a:t>
            </a:r>
          </a:p>
        </p:txBody>
      </p:sp>
      <p:sp>
        <p:nvSpPr>
          <p:cNvPr id="9224" name="Text Box 8"/>
          <p:cNvSpPr txBox="1">
            <a:spLocks/>
          </p:cNvSpPr>
          <p:nvPr/>
        </p:nvSpPr>
        <p:spPr bwMode="auto">
          <a:xfrm>
            <a:off x="6299200" y="2659063"/>
            <a:ext cx="30638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5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-DBANIE O ZĘBY</a:t>
            </a:r>
          </a:p>
        </p:txBody>
      </p:sp>
      <p:pic>
        <p:nvPicPr>
          <p:cNvPr id="9225" name="Picture 9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053" flipH="1">
            <a:off x="6307138" y="3457575"/>
            <a:ext cx="263366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6" name="Picture 10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60">
            <a:off x="9336088" y="865188"/>
            <a:ext cx="2830512" cy="791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1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52164">
            <a:off x="3812381" y="3606007"/>
            <a:ext cx="1762125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8" name="Picture 12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286250"/>
            <a:ext cx="3983037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9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1</a:t>
            </a:r>
          </a:p>
        </p:txBody>
      </p:sp>
      <p:pic>
        <p:nvPicPr>
          <p:cNvPr id="9230" name="Picture 14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1" name="Picture 15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77863"/>
            <a:ext cx="68945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8"/>
          <p:cNvSpPr txBox="1">
            <a:spLocks/>
          </p:cNvSpPr>
          <p:nvPr/>
        </p:nvSpPr>
        <p:spPr bwMode="auto">
          <a:xfrm>
            <a:off x="3778250" y="6656388"/>
            <a:ext cx="22399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SUPERWIEWIÓRKA</a:t>
            </a:r>
          </a:p>
        </p:txBody>
      </p:sp>
      <p:sp>
        <p:nvSpPr>
          <p:cNvPr id="17" name="Text Box 8"/>
          <p:cNvSpPr txBox="1">
            <a:spLocks/>
          </p:cNvSpPr>
          <p:nvPr/>
        </p:nvSpPr>
        <p:spPr bwMode="auto">
          <a:xfrm>
            <a:off x="7221538" y="5632450"/>
            <a:ext cx="221773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SUPERDENTYSTKA</a:t>
            </a:r>
          </a:p>
          <a:p>
            <a:pPr algn="r"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ALICJA</a:t>
            </a:r>
          </a:p>
        </p:txBody>
      </p:sp>
      <p:pic>
        <p:nvPicPr>
          <p:cNvPr id="19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 autoUpdateAnimBg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6865" y="3304201"/>
            <a:ext cx="5968246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2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80E40AFB-5869-495B-8FB7-81BB1A143472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8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44" name="Picture 3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9" name="Text Box 8"/>
          <p:cNvSpPr txBox="1">
            <a:spLocks/>
          </p:cNvSpPr>
          <p:nvPr/>
        </p:nvSpPr>
        <p:spPr bwMode="auto">
          <a:xfrm>
            <a:off x="3744913" y="1845941"/>
            <a:ext cx="52625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ZBUDOWANY JEST ZĄB?</a:t>
            </a:r>
          </a:p>
        </p:txBody>
      </p:sp>
      <p:pic>
        <p:nvPicPr>
          <p:cNvPr id="2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67" y="5319713"/>
            <a:ext cx="7048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0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42" y="3609975"/>
            <a:ext cx="5588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1" name="Text Box 11"/>
          <p:cNvSpPr txBox="1">
            <a:spLocks/>
          </p:cNvSpPr>
          <p:nvPr/>
        </p:nvSpPr>
        <p:spPr bwMode="auto">
          <a:xfrm>
            <a:off x="9507884" y="5327370"/>
            <a:ext cx="1678345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DZIĄSŁO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2" name="Text Box 12"/>
          <p:cNvSpPr txBox="1">
            <a:spLocks/>
          </p:cNvSpPr>
          <p:nvPr/>
        </p:nvSpPr>
        <p:spPr bwMode="auto">
          <a:xfrm>
            <a:off x="136869" y="4023918"/>
            <a:ext cx="3463925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KORONA</a:t>
            </a:r>
            <a:endParaRPr lang="pl-PL" altLang="pl-PL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3" name="Text Box 13"/>
          <p:cNvSpPr txBox="1">
            <a:spLocks/>
          </p:cNvSpPr>
          <p:nvPr/>
        </p:nvSpPr>
        <p:spPr bwMode="auto">
          <a:xfrm>
            <a:off x="-41980" y="6276297"/>
            <a:ext cx="3568700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KORZEŃ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54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832">
            <a:off x="7978810" y="5361324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6" name="Text Box 16"/>
          <p:cNvSpPr txBox="1">
            <a:spLocks/>
          </p:cNvSpPr>
          <p:nvPr/>
        </p:nvSpPr>
        <p:spPr bwMode="auto">
          <a:xfrm>
            <a:off x="5032909" y="8309110"/>
            <a:ext cx="1139736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KOŚĆ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7" name="Text Box 17"/>
          <p:cNvSpPr txBox="1">
            <a:spLocks/>
          </p:cNvSpPr>
          <p:nvPr/>
        </p:nvSpPr>
        <p:spPr bwMode="auto">
          <a:xfrm>
            <a:off x="7729884" y="2469828"/>
            <a:ext cx="1756891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SZKLIWO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59" name="Picture 19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1783">
            <a:off x="4204269" y="7502384"/>
            <a:ext cx="104775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0" name="Picture 20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6876" flipH="1">
            <a:off x="6254213" y="2728732"/>
            <a:ext cx="14986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3" name="Text Box 23"/>
          <p:cNvSpPr txBox="1">
            <a:spLocks/>
          </p:cNvSpPr>
          <p:nvPr/>
        </p:nvSpPr>
        <p:spPr bwMode="auto">
          <a:xfrm>
            <a:off x="-210057" y="4595662"/>
            <a:ext cx="3840163" cy="87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Część zęba widoczna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ponad dziąsłem.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Jest ona pokryta szkliwem. </a:t>
            </a:r>
          </a:p>
        </p:txBody>
      </p:sp>
      <p:sp>
        <p:nvSpPr>
          <p:cNvPr id="10264" name="Text Box 24"/>
          <p:cNvSpPr txBox="1">
            <a:spLocks/>
          </p:cNvSpPr>
          <p:nvPr/>
        </p:nvSpPr>
        <p:spPr bwMode="auto">
          <a:xfrm>
            <a:off x="1173043" y="6798622"/>
            <a:ext cx="2422138" cy="111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Niewidoczna część zęba,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schowana w dziąśle.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ząb ma przynajmniej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jeden korzeń.</a:t>
            </a:r>
            <a:endParaRPr lang="pl-PL" altLang="pl-PL" sz="11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0265" name="Text Box 25"/>
          <p:cNvSpPr txBox="1">
            <a:spLocks/>
          </p:cNvSpPr>
          <p:nvPr/>
        </p:nvSpPr>
        <p:spPr bwMode="auto">
          <a:xfrm>
            <a:off x="9507884" y="5752675"/>
            <a:ext cx="3127459" cy="11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ząb osadzony jest w dziąśle.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Dziąsła osłaniają kość wokół zębów.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Zdrowe dziąsła są jędrne i różowe,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chore – </a:t>
            </a:r>
            <a:r>
              <a:rPr lang="pl-PL" altLang="pl-PL" sz="1400" dirty="0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czerwone i rozpulchnione.</a:t>
            </a:r>
            <a:endParaRPr lang="pl-PL" altLang="pl-PL" sz="14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10266" name="Text Box 26"/>
          <p:cNvSpPr txBox="1">
            <a:spLocks/>
          </p:cNvSpPr>
          <p:nvPr/>
        </p:nvSpPr>
        <p:spPr bwMode="auto">
          <a:xfrm>
            <a:off x="7745288" y="2920608"/>
            <a:ext cx="5119991" cy="11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To gładka, błyszcząca i bardzo twarda zewnętrzna warstwa,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która chroni zęby. Dzięki niej nie zużywają się podczas żucia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jedzenia. Szkliwo rozpuszcza się pod wpływem kwasów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produkowanych przez bakterie. </a:t>
            </a:r>
            <a:endParaRPr lang="pl-PL" altLang="pl-PL" sz="14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3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Box 11"/>
          <p:cNvSpPr txBox="1">
            <a:spLocks/>
          </p:cNvSpPr>
          <p:nvPr/>
        </p:nvSpPr>
        <p:spPr bwMode="auto">
          <a:xfrm>
            <a:off x="7700960" y="4028145"/>
            <a:ext cx="1439498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ZĘBINA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28" name="Text Box 25"/>
          <p:cNvSpPr txBox="1">
            <a:spLocks/>
          </p:cNvSpPr>
          <p:nvPr/>
        </p:nvSpPr>
        <p:spPr bwMode="auto">
          <a:xfrm>
            <a:off x="7756733" y="4549882"/>
            <a:ext cx="4796185" cy="74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Twarda, gruba warstwa (choć nie tak mocna jak szkliwo),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która chroni miazgę zęba przed wpływem szkodliwych 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czynników. Jest bardzo wrażliwa.</a:t>
            </a:r>
            <a:endParaRPr lang="pl-PL" altLang="pl-PL" sz="14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9" name="Text Box 11"/>
          <p:cNvSpPr txBox="1">
            <a:spLocks/>
          </p:cNvSpPr>
          <p:nvPr/>
        </p:nvSpPr>
        <p:spPr bwMode="auto">
          <a:xfrm>
            <a:off x="7762938" y="6741983"/>
            <a:ext cx="1519647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MIAZGA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31" name="Text Box 25"/>
          <p:cNvSpPr txBox="1">
            <a:spLocks/>
          </p:cNvSpPr>
          <p:nvPr/>
        </p:nvSpPr>
        <p:spPr bwMode="auto">
          <a:xfrm>
            <a:off x="7756733" y="7258254"/>
            <a:ext cx="4757713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Najbardziej wrażliwa część zęba, jest bardzo unerwiona 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ukrwiona. Jej uszkodzenie skutkuje dużym bólem.</a:t>
            </a:r>
          </a:p>
          <a:p>
            <a:r>
              <a:rPr lang="pl-PL" sz="1400" dirty="0"/>
              <a:t/>
            </a:r>
            <a:br>
              <a:rPr lang="pl-PL" sz="1400" dirty="0"/>
            </a:br>
            <a:endParaRPr lang="pl-PL" altLang="pl-PL" sz="14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2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5506">
            <a:off x="6299927" y="4291380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3857">
            <a:off x="6394705" y="6285337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obraze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3" grpId="0" autoUpdateAnimBg="0"/>
      <p:bldP spid="10263" grpId="1"/>
      <p:bldP spid="10264" grpId="0" autoUpdateAnimBg="0"/>
      <p:bldP spid="10264" grpId="1"/>
      <p:bldP spid="10265" grpId="0" autoUpdateAnimBg="0"/>
      <p:bldP spid="10265" grpId="1"/>
      <p:bldP spid="10266" grpId="0" autoUpdateAnimBg="0"/>
      <p:bldP spid="10266" grpId="1"/>
      <p:bldP spid="28" grpId="0" autoUpdateAnimBg="0"/>
      <p:bldP spid="28" grpId="1"/>
      <p:bldP spid="31" grpId="0" autoUpdateAnimBg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8ED5D5BC-3484-4B4C-9859-81299096E759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9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1267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5013"/>
            <a:ext cx="7143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/>
          </p:cNvSpPr>
          <p:nvPr/>
        </p:nvSpPr>
        <p:spPr bwMode="auto">
          <a:xfrm>
            <a:off x="7077075" y="4125913"/>
            <a:ext cx="56927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Człowiek ma zęby górne i dolne.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Zęby osadzone są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w </a:t>
            </a:r>
            <a:r>
              <a:rPr lang="pl-PL" altLang="pl-PL" sz="1800">
                <a:solidFill>
                  <a:srgbClr val="5DCCD7"/>
                </a:solidFill>
                <a:latin typeface="Open Sans" panose="020B0606030504020204" pitchFamily="34" charset="0"/>
                <a:cs typeface="Open Sans" panose="020B0606030504020204" pitchFamily="34" charset="0"/>
                <a:sym typeface="Museo Sans 900" charset="0"/>
              </a:rPr>
              <a:t>SZCZĘCE</a:t>
            </a: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(na</a:t>
            </a: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Times Roman" charset="0"/>
              </a:rPr>
              <a:t> </a:t>
            </a: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górze)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w </a:t>
            </a:r>
            <a:r>
              <a:rPr lang="pl-PL" altLang="pl-PL" sz="1800">
                <a:solidFill>
                  <a:srgbClr val="5DCCD7"/>
                </a:solidFill>
                <a:latin typeface="Open Sans" panose="020B0606030504020204" pitchFamily="34" charset="0"/>
                <a:cs typeface="Open Sans" panose="020B0606030504020204" pitchFamily="34" charset="0"/>
                <a:sym typeface="Museo Sans 900" charset="0"/>
              </a:rPr>
              <a:t>ŻUCHWIE</a:t>
            </a: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(na dole). </a:t>
            </a:r>
          </a:p>
          <a:p>
            <a:pPr eaLnBrk="1">
              <a:lnSpc>
                <a:spcPct val="120000"/>
              </a:lnSpc>
            </a:pPr>
            <a:endParaRPr lang="pl-PL" altLang="pl-PL" sz="18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eaLnBrk="1">
              <a:lnSpc>
                <a:spcPct val="120000"/>
              </a:lnSpc>
            </a:pPr>
            <a:endParaRPr lang="pl-PL" altLang="pl-PL" sz="1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10AD9B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Na górze i na dole jest tyle samo zębów.</a:t>
            </a:r>
            <a:endParaRPr lang="pl-PL" altLang="pl-PL" sz="1200">
              <a:solidFill>
                <a:srgbClr val="10AD9B"/>
              </a:solidFill>
              <a:latin typeface="Open Sans" panose="020B0606030504020204" pitchFamily="34" charset="0"/>
              <a:cs typeface="Open Sans" panose="020B0606030504020204" pitchFamily="34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1273" name="Picture 8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44663"/>
            <a:ext cx="6426200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4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82900"/>
            <a:ext cx="6030913" cy="426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0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4777" flipH="1">
            <a:off x="1443038" y="2509837"/>
            <a:ext cx="1760538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5" name="Picture 11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0375" flipV="1">
            <a:off x="3138488" y="6751637"/>
            <a:ext cx="1760538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6" name="Text Box 12"/>
          <p:cNvSpPr txBox="1">
            <a:spLocks/>
          </p:cNvSpPr>
          <p:nvPr/>
        </p:nvSpPr>
        <p:spPr bwMode="auto">
          <a:xfrm>
            <a:off x="2323458" y="7742881"/>
            <a:ext cx="2304256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V</a:t>
            </a: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ŻUCHWA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1277" name="Text Box 13"/>
          <p:cNvSpPr txBox="1">
            <a:spLocks/>
          </p:cNvSpPr>
          <p:nvPr/>
        </p:nvSpPr>
        <p:spPr bwMode="auto">
          <a:xfrm>
            <a:off x="647115" y="1538955"/>
            <a:ext cx="3463925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SZCZĘKA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1278" name="Text Box 14"/>
          <p:cNvSpPr txBox="1">
            <a:spLocks/>
          </p:cNvSpPr>
          <p:nvPr/>
        </p:nvSpPr>
        <p:spPr bwMode="auto">
          <a:xfrm>
            <a:off x="7439025" y="4011613"/>
            <a:ext cx="4187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WSZYSTKIE ZĘBY </a:t>
            </a:r>
          </a:p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SĄ TAKIE SAME?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79" name="Text Box 15"/>
          <p:cNvSpPr txBox="1">
            <a:spLocks/>
          </p:cNvSpPr>
          <p:nvPr/>
        </p:nvSpPr>
        <p:spPr bwMode="auto">
          <a:xfrm>
            <a:off x="7439025" y="4011613"/>
            <a:ext cx="4330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ZĘBY MAJĄ TAKIE </a:t>
            </a:r>
          </a:p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SAME KSZTAŁTY?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0" name="Text Box 16"/>
          <p:cNvSpPr txBox="1">
            <a:spLocks/>
          </p:cNvSpPr>
          <p:nvPr/>
        </p:nvSpPr>
        <p:spPr bwMode="auto">
          <a:xfrm>
            <a:off x="6643688" y="4153543"/>
            <a:ext cx="599916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WĄSKIE, CZY SZEROKIE?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1" name="Text Box 17"/>
          <p:cNvSpPr txBox="1">
            <a:spLocks/>
          </p:cNvSpPr>
          <p:nvPr/>
        </p:nvSpPr>
        <p:spPr bwMode="auto">
          <a:xfrm>
            <a:off x="6924733" y="4073126"/>
            <a:ext cx="5092035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JAKIEGO KSZTAŁTU SĄ ZĘBY 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 PRZODU, A JAKIEGO Z TYŁU?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2" name="Text Box 18"/>
          <p:cNvSpPr txBox="1">
            <a:spLocks/>
          </p:cNvSpPr>
          <p:nvPr/>
        </p:nvSpPr>
        <p:spPr bwMode="auto">
          <a:xfrm>
            <a:off x="8162365" y="4286747"/>
            <a:ext cx="312578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RÓWNE?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21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3" grpId="1" build="allAtOnce"/>
      <p:bldP spid="11278" grpId="0"/>
      <p:bldP spid="11278" grpId="1"/>
      <p:bldP spid="11279" grpId="0"/>
      <p:bldP spid="11279" grpId="1"/>
      <p:bldP spid="11280" grpId="0"/>
      <p:bldP spid="11281" grpId="0"/>
      <p:bldP spid="11281" grpId="1"/>
      <p:bldP spid="11282" grpId="0"/>
      <p:bldP spid="11282" grpId="1"/>
    </p:bldLst>
  </p:timing>
</p:sld>
</file>

<file path=ppt/theme/theme1.xml><?xml version="1.0" encoding="utf-8"?>
<a:theme xmlns:a="http://schemas.openxmlformats.org/drawingml/2006/main" name="21_BasicWhite">
  <a:themeElements>
    <a:clrScheme name="">
      <a:dk1>
        <a:srgbClr val="83C1C2"/>
      </a:dk1>
      <a:lt1>
        <a:srgbClr val="FFFFFF"/>
      </a:lt1>
      <a:dk2>
        <a:srgbClr val="D5D5D5"/>
      </a:dk2>
      <a:lt2>
        <a:srgbClr val="5E5E5E"/>
      </a:lt2>
      <a:accent1>
        <a:srgbClr val="00A2FF"/>
      </a:accent1>
      <a:accent2>
        <a:srgbClr val="16E7CF"/>
      </a:accent2>
      <a:accent3>
        <a:srgbClr val="FFFFFF"/>
      </a:accent3>
      <a:accent4>
        <a:srgbClr val="6FA4A5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Museo Sans 700"/>
        <a:ea typeface="Museo Sans 700"/>
        <a:cs typeface="Museo Sans 700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173355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900" b="0" i="0" u="none" strike="noStrike" cap="none" normalizeH="0" baseline="0" smtClean="0">
            <a:ln>
              <a:noFill/>
            </a:ln>
            <a:solidFill>
              <a:srgbClr val="83C1C2"/>
            </a:solidFill>
            <a:effectLst/>
            <a:latin typeface="Museo Sans 500" charset="0"/>
            <a:ea typeface="Museo Sans 500" charset="0"/>
            <a:cs typeface="Museo Sans 500" charset="0"/>
            <a:sym typeface="Museo Sans 5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173355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900" b="0" i="0" u="none" strike="noStrike" cap="none" normalizeH="0" baseline="0" smtClean="0">
            <a:ln>
              <a:noFill/>
            </a:ln>
            <a:solidFill>
              <a:srgbClr val="83C1C2"/>
            </a:solidFill>
            <a:effectLst/>
            <a:latin typeface="Museo Sans 500" charset="0"/>
            <a:ea typeface="Museo Sans 500" charset="0"/>
            <a:cs typeface="Museo Sans 500" charset="0"/>
            <a:sym typeface="Museo Sans 500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29B0BEF87A0B4E831F9270131A24E2" ma:contentTypeVersion="11" ma:contentTypeDescription="Utwórz nowy dokument." ma:contentTypeScope="" ma:versionID="5602d93abcb050b1da8a5ecaea5e5467">
  <xsd:schema xmlns:xsd="http://www.w3.org/2001/XMLSchema" xmlns:xs="http://www.w3.org/2001/XMLSchema" xmlns:p="http://schemas.microsoft.com/office/2006/metadata/properties" xmlns:ns2="76ce6c8f-1d76-459d-ae41-dce4b30085c6" xmlns:ns3="19c3de1b-5419-4a64-bf5e-a9a817a5b131" targetNamespace="http://schemas.microsoft.com/office/2006/metadata/properties" ma:root="true" ma:fieldsID="b991b3d44eae1a7eda5854c18e5df54b" ns2:_="" ns3:_="">
    <xsd:import namespace="76ce6c8f-1d76-459d-ae41-dce4b30085c6"/>
    <xsd:import namespace="19c3de1b-5419-4a64-bf5e-a9a817a5b1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e6c8f-1d76-459d-ae41-dce4b3008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cbb2b9f1-d9ff-4113-82f7-14441253d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3de1b-5419-4a64-bf5e-a9a817a5b13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ea9bb1-995d-46b0-8ed1-12adb42afa0b}" ma:internalName="TaxCatchAll" ma:showField="CatchAllData" ma:web="19c3de1b-5419-4a64-bf5e-a9a817a5b1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ce6c8f-1d76-459d-ae41-dce4b30085c6">
      <Terms xmlns="http://schemas.microsoft.com/office/infopath/2007/PartnerControls"/>
    </lcf76f155ced4ddcb4097134ff3c332f>
    <TaxCatchAll xmlns="19c3de1b-5419-4a64-bf5e-a9a817a5b131" xsi:nil="true"/>
  </documentManagement>
</p:properties>
</file>

<file path=customXml/itemProps1.xml><?xml version="1.0" encoding="utf-8"?>
<ds:datastoreItem xmlns:ds="http://schemas.openxmlformats.org/officeDocument/2006/customXml" ds:itemID="{9869582C-F335-40D6-9BAD-DEC826E4A5F4}"/>
</file>

<file path=customXml/itemProps2.xml><?xml version="1.0" encoding="utf-8"?>
<ds:datastoreItem xmlns:ds="http://schemas.openxmlformats.org/officeDocument/2006/customXml" ds:itemID="{1A484D47-5B98-49BB-8446-33BF812667CB}"/>
</file>

<file path=customXml/itemProps3.xml><?xml version="1.0" encoding="utf-8"?>
<ds:datastoreItem xmlns:ds="http://schemas.openxmlformats.org/officeDocument/2006/customXml" ds:itemID="{5A929476-6892-414A-9930-0A61A25CFEC1}"/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759</Words>
  <Application>Microsoft Office PowerPoint</Application>
  <PresentationFormat>Niestandardowy</PresentationFormat>
  <Paragraphs>146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4" baseType="lpstr">
      <vt:lpstr>Arial</vt:lpstr>
      <vt:lpstr>Helvetica Neue</vt:lpstr>
      <vt:lpstr>Museo Sans 500</vt:lpstr>
      <vt:lpstr>Museo Sans 700</vt:lpstr>
      <vt:lpstr>Museo Sans 900</vt:lpstr>
      <vt:lpstr>Open Sans</vt:lpstr>
      <vt:lpstr>OpenSans-Extrabold</vt:lpstr>
      <vt:lpstr>Times Roman</vt:lpstr>
      <vt:lpstr>21_BasicWhite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Konto Microsoft</cp:lastModifiedBy>
  <cp:revision>57</cp:revision>
  <dcterms:modified xsi:type="dcterms:W3CDTF">2023-05-26T11:07:40Z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0x0101004829B0BEF87A0B4E831F9270131A24E2</vt:lpwstr>
  </property>
</Properties>
</file>