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1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1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6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9F32F-2F2F-4B85-B2D5-227F2C2A42EC}" v="6" dt="2021-08-06T12:52:14.44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5" autoAdjust="0"/>
    <p:restoredTop sz="90037" autoAdjust="0"/>
  </p:normalViewPr>
  <p:slideViewPr>
    <p:cSldViewPr snapToGrid="0">
      <p:cViewPr varScale="1">
        <p:scale>
          <a:sx n="62" d="100"/>
          <a:sy n="62" d="100"/>
        </p:scale>
        <p:origin x="13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0179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15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31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87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48.png"/><Relationship Id="rId9" Type="http://schemas.openxmlformats.org/officeDocument/2006/relationships/image" Target="../media/image7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32.png"/><Relationship Id="rId10" Type="http://schemas.openxmlformats.org/officeDocument/2006/relationships/image" Target="../media/image84.png"/><Relationship Id="rId4" Type="http://schemas.openxmlformats.org/officeDocument/2006/relationships/image" Target="../media/image48.png"/><Relationship Id="rId9" Type="http://schemas.openxmlformats.org/officeDocument/2006/relationships/image" Target="../media/image83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.png"/><Relationship Id="rId7" Type="http://schemas.openxmlformats.org/officeDocument/2006/relationships/image" Target="../media/image98.png"/><Relationship Id="rId12" Type="http://schemas.openxmlformats.org/officeDocument/2006/relationships/image" Target="../media/image1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32.png"/><Relationship Id="rId5" Type="http://schemas.openxmlformats.org/officeDocument/2006/relationships/image" Target="../media/image96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10.png"/><Relationship Id="rId18" Type="http://schemas.openxmlformats.org/officeDocument/2006/relationships/image" Target="../media/image112.png"/><Relationship Id="rId26" Type="http://schemas.openxmlformats.org/officeDocument/2006/relationships/image" Target="../media/image117.png"/><Relationship Id="rId3" Type="http://schemas.openxmlformats.org/officeDocument/2006/relationships/image" Target="../media/image6.png"/><Relationship Id="rId21" Type="http://schemas.openxmlformats.org/officeDocument/2006/relationships/image" Target="../media/image113.png"/><Relationship Id="rId7" Type="http://schemas.openxmlformats.org/officeDocument/2006/relationships/image" Target="../media/image105.png"/><Relationship Id="rId12" Type="http://schemas.openxmlformats.org/officeDocument/2006/relationships/image" Target="../media/image109.png"/><Relationship Id="rId17" Type="http://schemas.openxmlformats.org/officeDocument/2006/relationships/image" Target="../media/image111.png"/><Relationship Id="rId25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00.png"/><Relationship Id="rId20" Type="http://schemas.openxmlformats.org/officeDocument/2006/relationships/image" Target="../media/image57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24" Type="http://schemas.openxmlformats.org/officeDocument/2006/relationships/image" Target="../media/image115.png"/><Relationship Id="rId5" Type="http://schemas.openxmlformats.org/officeDocument/2006/relationships/image" Target="../media/image103.png"/><Relationship Id="rId15" Type="http://schemas.openxmlformats.org/officeDocument/2006/relationships/image" Target="../media/image98.png"/><Relationship Id="rId23" Type="http://schemas.openxmlformats.org/officeDocument/2006/relationships/image" Target="../media/image60.png"/><Relationship Id="rId28" Type="http://schemas.openxmlformats.org/officeDocument/2006/relationships/image" Target="../media/image119.png"/><Relationship Id="rId10" Type="http://schemas.openxmlformats.org/officeDocument/2006/relationships/image" Target="../media/image107.png"/><Relationship Id="rId19" Type="http://schemas.openxmlformats.org/officeDocument/2006/relationships/image" Target="../media/image55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Relationship Id="rId14" Type="http://schemas.openxmlformats.org/officeDocument/2006/relationships/image" Target="../media/image97.png"/><Relationship Id="rId22" Type="http://schemas.openxmlformats.org/officeDocument/2006/relationships/image" Target="../media/image114.png"/><Relationship Id="rId27" Type="http://schemas.openxmlformats.org/officeDocument/2006/relationships/image" Target="../media/image118.png"/><Relationship Id="rId30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00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14.png"/><Relationship Id="rId5" Type="http://schemas.openxmlformats.org/officeDocument/2006/relationships/image" Target="../media/image50.png"/><Relationship Id="rId10" Type="http://schemas.openxmlformats.org/officeDocument/2006/relationships/image" Target="../media/image3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14.png"/><Relationship Id="rId5" Type="http://schemas.openxmlformats.org/officeDocument/2006/relationships/image" Target="../media/image56.png"/><Relationship Id="rId10" Type="http://schemas.openxmlformats.org/officeDocument/2006/relationships/image" Target="../media/image32.png"/><Relationship Id="rId4" Type="http://schemas.openxmlformats.org/officeDocument/2006/relationships/image" Target="../media/image55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14.png"/><Relationship Id="rId5" Type="http://schemas.openxmlformats.org/officeDocument/2006/relationships/image" Target="../media/image60.png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089" y="-10192"/>
            <a:ext cx="10305544" cy="977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KLADKA_DSU_prezentacja2.psd" descr="OKLADKA_DSU_prezentacja2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24" y="125159"/>
            <a:ext cx="12826748" cy="950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0" y="4354310"/>
            <a:ext cx="3393030" cy="286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53" y="1386171"/>
            <a:ext cx="536630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5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24" y="8987004"/>
            <a:ext cx="3801769" cy="31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6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8" y="3492127"/>
            <a:ext cx="4568908" cy="397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4403" y="2491"/>
            <a:ext cx="823165" cy="1646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88" y="236130"/>
            <a:ext cx="2389187" cy="339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63" y="7477328"/>
            <a:ext cx="4478648" cy="13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5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zy jest jakiś napój, który można pić bez ograniczeń?"/>
          <p:cNvSpPr txBox="1"/>
          <p:nvPr/>
        </p:nvSpPr>
        <p:spPr>
          <a:xfrm>
            <a:off x="2169524" y="2044377"/>
            <a:ext cx="933108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500" dirty="0">
                <a:sym typeface="OpenSans-Extrabold"/>
              </a:rPr>
              <a:t>W naszej diecie znajdują się też produkty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500" dirty="0">
                <a:sym typeface="OpenSans-Extrabold"/>
              </a:rPr>
              <a:t>zawierające </a:t>
            </a:r>
            <a:r>
              <a:rPr lang="pl-PL" sz="2500" dirty="0">
                <a:solidFill>
                  <a:schemeClr val="tx1"/>
                </a:solidFill>
                <a:sym typeface="OpenSans-Extrabold"/>
              </a:rPr>
              <a:t>cukier i skrobię</a:t>
            </a:r>
            <a:r>
              <a:rPr lang="pl-PL" sz="2500" dirty="0">
                <a:sym typeface="OpenSans-Extrabold"/>
              </a:rPr>
              <a:t>.</a:t>
            </a:r>
            <a:endParaRPr sz="1200" spc="120" dirty="0"/>
          </a:p>
        </p:txBody>
      </p:sp>
      <p:sp>
        <p:nvSpPr>
          <p:cNvPr id="258" name="Czym najlepiej gasić pragnienie?"/>
          <p:cNvSpPr txBox="1"/>
          <p:nvPr/>
        </p:nvSpPr>
        <p:spPr>
          <a:xfrm>
            <a:off x="3921486" y="3261327"/>
            <a:ext cx="603049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/>
              <a:t>Cukier to nie tylko słodycze.</a:t>
            </a:r>
            <a:endParaRPr sz="1200" spc="120" dirty="0"/>
          </a:p>
        </p:txBody>
      </p:sp>
      <p:pic>
        <p:nvPicPr>
          <p:cNvPr id="261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20" y="5826887"/>
            <a:ext cx="1770289" cy="988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upa 4"/>
          <p:cNvGrpSpPr/>
          <p:nvPr/>
        </p:nvGrpSpPr>
        <p:grpSpPr>
          <a:xfrm>
            <a:off x="10375306" y="3256858"/>
            <a:ext cx="2096423" cy="1775392"/>
            <a:chOff x="10749397" y="2844950"/>
            <a:chExt cx="2096423" cy="1775392"/>
          </a:xfrm>
        </p:grpSpPr>
        <p:pic>
          <p:nvPicPr>
            <p:cNvPr id="249" name="obrazek" descr="obrazek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49397" y="2844950"/>
              <a:ext cx="2096423" cy="17753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2" name="obrazek" descr="obrazek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60937" y="2958524"/>
              <a:ext cx="1073342" cy="118671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65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26" y="4084215"/>
            <a:ext cx="1740748" cy="28147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6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07" y="5344091"/>
            <a:ext cx="1446408" cy="14708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8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70" y="3997024"/>
            <a:ext cx="1836648" cy="12599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9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57" y="5604423"/>
            <a:ext cx="1958014" cy="14685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9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673">
            <a:off x="4942267" y="4666101"/>
            <a:ext cx="1366996" cy="19222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" name="obraze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51" y="5991565"/>
            <a:ext cx="1405662" cy="9074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obrazek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5" y="892334"/>
            <a:ext cx="5185750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obrazek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2" y="4623821"/>
            <a:ext cx="1908128" cy="20085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956302" y="7342836"/>
            <a:ext cx="11550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Oczywiście nie trzeba unikać ich </a:t>
            </a:r>
            <a:r>
              <a:rPr lang="pl-PL" sz="2000" cap="none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całkowicie,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 by zachować zdrowe zęby, </a:t>
            </a:r>
            <a:endParaRPr lang="pl-PL" sz="2000" cap="none" dirty="0" smtClean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cap="none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przestrzegać zasad higieny. Wystarczy pamiętać </a:t>
            </a:r>
            <a:endParaRPr lang="pl-PL" sz="2000" cap="none" dirty="0" smtClean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cap="none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czterech </a:t>
            </a:r>
            <a:r>
              <a:rPr lang="pl-PL" sz="2000" cap="none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krokach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stosować je regularnie.</a:t>
            </a:r>
            <a:endParaRPr lang="pl-PL" sz="20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obrazek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65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8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ŻUCHWA"/>
          <p:cNvSpPr txBox="1"/>
          <p:nvPr/>
        </p:nvSpPr>
        <p:spPr>
          <a:xfrm>
            <a:off x="-918634" y="7502662"/>
            <a:ext cx="34639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ŻUCHWA</a:t>
            </a:r>
          </a:p>
        </p:txBody>
      </p:sp>
      <p:pic>
        <p:nvPicPr>
          <p:cNvPr id="28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Co jeszcze, innego niż jedzenie, może pomóc wspierać zdrowie zębów i całego organizmu?"/>
          <p:cNvSpPr txBox="1"/>
          <p:nvPr/>
        </p:nvSpPr>
        <p:spPr>
          <a:xfrm>
            <a:off x="1793621" y="2463046"/>
            <a:ext cx="1008288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jeszcze</a:t>
            </a:r>
            <a:r>
              <a:rPr dirty="0"/>
              <a:t>, </a:t>
            </a:r>
            <a:r>
              <a:rPr dirty="0" err="1"/>
              <a:t>innego</a:t>
            </a:r>
            <a:r>
              <a:rPr dirty="0"/>
              <a:t> </a:t>
            </a:r>
            <a:r>
              <a:rPr dirty="0" err="1"/>
              <a:t>niż</a:t>
            </a:r>
            <a:r>
              <a:rPr dirty="0"/>
              <a:t> </a:t>
            </a:r>
            <a:r>
              <a:rPr dirty="0" err="1"/>
              <a:t>jedzenie</a:t>
            </a:r>
            <a:r>
              <a:rPr dirty="0"/>
              <a:t>, </a:t>
            </a:r>
            <a:r>
              <a:rPr dirty="0" err="1"/>
              <a:t>może</a:t>
            </a:r>
            <a:r>
              <a:rPr dirty="0"/>
              <a:t> </a:t>
            </a:r>
            <a:r>
              <a:rPr dirty="0" err="1"/>
              <a:t>pomóc</a:t>
            </a:r>
            <a:r>
              <a:rPr dirty="0"/>
              <a:t> </a:t>
            </a:r>
            <a:endParaRPr lang="pl-PL" dirty="0"/>
          </a:p>
          <a:p>
            <a:r>
              <a:rPr dirty="0" err="1"/>
              <a:t>wspierać</a:t>
            </a:r>
            <a:r>
              <a:rPr dirty="0"/>
              <a:t> </a:t>
            </a:r>
            <a:r>
              <a:rPr dirty="0" err="1"/>
              <a:t>zdrowie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całego</a:t>
            </a:r>
            <a:r>
              <a:rPr dirty="0"/>
              <a:t> </a:t>
            </a:r>
            <a:r>
              <a:rPr dirty="0" err="1"/>
              <a:t>organizmu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89" name="30-40 minut każdego dnia"/>
          <p:cNvSpPr txBox="1"/>
          <p:nvPr/>
        </p:nvSpPr>
        <p:spPr>
          <a:xfrm>
            <a:off x="715931" y="7446535"/>
            <a:ext cx="1405834" cy="85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30-40 </a:t>
            </a:r>
            <a:r>
              <a:rPr dirty="0" err="1"/>
              <a:t>minut</a:t>
            </a:r>
            <a:r>
              <a:rPr dirty="0"/>
              <a:t> </a:t>
            </a:r>
            <a:endParaRPr lang="pl-PL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każdego</a:t>
            </a:r>
            <a:r>
              <a:rPr dirty="0"/>
              <a:t> </a:t>
            </a:r>
            <a:r>
              <a:rPr dirty="0" err="1"/>
              <a:t>dnia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0" name="Może to robić każdy"/>
          <p:cNvSpPr txBox="1"/>
          <p:nvPr/>
        </p:nvSpPr>
        <p:spPr>
          <a:xfrm>
            <a:off x="8418142" y="4418850"/>
            <a:ext cx="206725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Może</a:t>
            </a:r>
            <a:r>
              <a:rPr dirty="0"/>
              <a:t> to </a:t>
            </a:r>
            <a:r>
              <a:rPr dirty="0" err="1"/>
              <a:t>robić</a:t>
            </a:r>
            <a:r>
              <a:rPr dirty="0"/>
              <a:t> </a:t>
            </a:r>
            <a:r>
              <a:rPr dirty="0" err="1"/>
              <a:t>każdy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1" name="Można to robić wszędzie"/>
          <p:cNvSpPr txBox="1"/>
          <p:nvPr/>
        </p:nvSpPr>
        <p:spPr>
          <a:xfrm>
            <a:off x="8418142" y="3687244"/>
            <a:ext cx="250189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Można</a:t>
            </a:r>
            <a:r>
              <a:rPr dirty="0"/>
              <a:t> to </a:t>
            </a:r>
            <a:r>
              <a:rPr dirty="0" err="1"/>
              <a:t>robić</a:t>
            </a:r>
            <a:r>
              <a:rPr dirty="0"/>
              <a:t> </a:t>
            </a:r>
            <a:r>
              <a:rPr dirty="0" err="1"/>
              <a:t>wszędzie</a:t>
            </a:r>
            <a:endParaRPr dirty="0"/>
          </a:p>
        </p:txBody>
      </p:sp>
      <p:pic>
        <p:nvPicPr>
          <p:cNvPr id="29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488" y="3865045"/>
            <a:ext cx="4425710" cy="83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43335" y="3871565"/>
            <a:ext cx="869389" cy="300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658373">
            <a:off x="7122805" y="4483154"/>
            <a:ext cx="1110449" cy="24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584" y="3924371"/>
            <a:ext cx="4003518" cy="77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1814" flipH="1">
            <a:off x="873909" y="6351461"/>
            <a:ext cx="1691760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5" y="5730089"/>
            <a:ext cx="3916862" cy="46687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39" y="5212155"/>
            <a:ext cx="2154624" cy="40774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7" y="4779220"/>
            <a:ext cx="1767184" cy="37286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56" y="4978374"/>
            <a:ext cx="2490935" cy="5048575"/>
          </a:xfrm>
          <a:prstGeom prst="rect">
            <a:avLst/>
          </a:prstGeom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83" y="1653349"/>
            <a:ext cx="1551382" cy="433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obrazek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290" grpId="0" animBg="1"/>
      <p:bldP spid="2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786" y="4882430"/>
            <a:ext cx="5686924" cy="337133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1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o jeszcze jest naturalnym sprzymierzeńcem?"/>
          <p:cNvSpPr txBox="1"/>
          <p:nvPr/>
        </p:nvSpPr>
        <p:spPr>
          <a:xfrm>
            <a:off x="2749814" y="2978446"/>
            <a:ext cx="817050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Co </a:t>
            </a:r>
            <a:r>
              <a:rPr sz="2200" b="0" dirty="0" err="1">
                <a:solidFill>
                  <a:schemeClr val="bg2">
                    <a:lumMod val="50000"/>
                  </a:schemeClr>
                </a:solidFill>
              </a:rPr>
              <a:t>jeszcze</a:t>
            </a:r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 jest </a:t>
            </a:r>
            <a:r>
              <a:rPr sz="2200" b="0" dirty="0" err="1">
                <a:solidFill>
                  <a:schemeClr val="bg2">
                    <a:lumMod val="50000"/>
                  </a:schemeClr>
                </a:solidFill>
              </a:rPr>
              <a:t>naturalnym</a:t>
            </a:r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2200" b="0" dirty="0" smtClean="0">
                <a:solidFill>
                  <a:schemeClr val="bg2">
                    <a:lumMod val="50000"/>
                  </a:schemeClr>
                </a:solidFill>
              </a:rPr>
              <a:t>POMOCNIKIEM</a:t>
            </a:r>
            <a:r>
              <a:rPr sz="2200" b="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sz="2200" b="0" spc="120" dirty="0">
              <a:solidFill>
                <a:schemeClr val="bg2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5" name="pomaga trawić pokarmy i przesuwać je w buzi"/>
          <p:cNvSpPr txBox="1"/>
          <p:nvPr/>
        </p:nvSpPr>
        <p:spPr>
          <a:xfrm>
            <a:off x="1724343" y="4143650"/>
            <a:ext cx="986389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pomaga</a:t>
            </a:r>
            <a:r>
              <a:rPr dirty="0"/>
              <a:t> </a:t>
            </a:r>
            <a:r>
              <a:rPr dirty="0" err="1"/>
              <a:t>trawić</a:t>
            </a:r>
            <a:r>
              <a:rPr dirty="0"/>
              <a:t> </a:t>
            </a:r>
            <a:r>
              <a:rPr dirty="0" err="1"/>
              <a:t>pokarmy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przesuwać</a:t>
            </a:r>
            <a:r>
              <a:rPr dirty="0"/>
              <a:t> je w </a:t>
            </a:r>
            <a:r>
              <a:rPr dirty="0" err="1"/>
              <a:t>buzi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6" name="ma to każdy z nas"/>
          <p:cNvSpPr txBox="1"/>
          <p:nvPr/>
        </p:nvSpPr>
        <p:spPr>
          <a:xfrm>
            <a:off x="2254484" y="3715765"/>
            <a:ext cx="912910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ma to </a:t>
            </a:r>
            <a:r>
              <a:rPr dirty="0" err="1"/>
              <a:t>każdy</a:t>
            </a:r>
            <a:r>
              <a:rPr dirty="0"/>
              <a:t> z </a:t>
            </a:r>
            <a:r>
              <a:rPr dirty="0" err="1"/>
              <a:t>nas</a:t>
            </a:r>
            <a:r>
              <a:rPr lang="pl-PL" dirty="0"/>
              <a:t> i pomaga w przełykaniu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8" name="znajduje się to w górnej połowie ciała"/>
          <p:cNvSpPr txBox="1"/>
          <p:nvPr/>
        </p:nvSpPr>
        <p:spPr>
          <a:xfrm>
            <a:off x="2911204" y="4630963"/>
            <a:ext cx="841359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znajduje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to w </a:t>
            </a:r>
            <a:r>
              <a:rPr dirty="0" err="1"/>
              <a:t>górnej</a:t>
            </a:r>
            <a:r>
              <a:rPr dirty="0"/>
              <a:t> </a:t>
            </a:r>
            <a:r>
              <a:rPr dirty="0" err="1"/>
              <a:t>połowie</a:t>
            </a:r>
            <a:r>
              <a:rPr dirty="0"/>
              <a:t> </a:t>
            </a:r>
            <a:r>
              <a:rPr dirty="0" err="1"/>
              <a:t>ciała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30" name="pomaga w przełykaniu"/>
          <p:cNvSpPr txBox="1"/>
          <p:nvPr/>
        </p:nvSpPr>
        <p:spPr>
          <a:xfrm>
            <a:off x="8651692" y="4166488"/>
            <a:ext cx="10265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334" name="Grupuj"/>
          <p:cNvGrpSpPr/>
          <p:nvPr/>
        </p:nvGrpSpPr>
        <p:grpSpPr>
          <a:xfrm>
            <a:off x="918582" y="4653472"/>
            <a:ext cx="4440255" cy="3139950"/>
            <a:chOff x="0" y="505234"/>
            <a:chExt cx="4440254" cy="3139949"/>
          </a:xfrm>
        </p:grpSpPr>
        <p:pic>
          <p:nvPicPr>
            <p:cNvPr id="331" name="obrazek" descr="obrazek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249037">
              <a:off x="868448" y="152136"/>
              <a:ext cx="3139949" cy="3846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ślina"/>
            <p:cNvSpPr txBox="1"/>
            <p:nvPr/>
          </p:nvSpPr>
          <p:spPr>
            <a:xfrm>
              <a:off x="883468" y="1447003"/>
              <a:ext cx="3556786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100000"/>
                </a:lnSpc>
                <a:defRPr sz="5900" b="1" spc="590">
                  <a:solidFill>
                    <a:schemeClr val="accent2">
                      <a:hueOff val="-202083"/>
                      <a:satOff val="17755"/>
                      <a:lumOff val="-16089"/>
                    </a:schemeClr>
                  </a:solidFill>
                  <a:latin typeface="OpenSans-Extrabold"/>
                  <a:ea typeface="OpenSans-Extrabold"/>
                  <a:cs typeface="OpenSans-Extrabold"/>
                  <a:sym typeface="OpenSans-Extrabold"/>
                </a:defRPr>
              </a:pPr>
              <a:r>
                <a:rPr dirty="0" err="1"/>
                <a:t>ślina</a:t>
              </a:r>
              <a:r>
                <a:rPr dirty="0"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  <p:pic>
          <p:nvPicPr>
            <p:cNvPr id="333" name="slina.png" descr="slin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90103"/>
              <a:ext cx="1159780" cy="2004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płyn obecny w jamie ustnej, który odgrywa bardzo…"/>
          <p:cNvSpPr txBox="1"/>
          <p:nvPr/>
        </p:nvSpPr>
        <p:spPr>
          <a:xfrm>
            <a:off x="6440473" y="5235598"/>
            <a:ext cx="497612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Płyn obecny w jamie ustnej,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który odgrywa bardzo ważną rolę </a:t>
            </a:r>
            <a:b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dbaniu o zdrowe zęby.</a:t>
            </a:r>
            <a:endParaRPr lang="pl-PL" sz="2000" spc="6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 ona produkowana przez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gruczoły ślinowe.</a:t>
            </a:r>
            <a:endParaRPr lang="pl-PL" sz="2000" spc="6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sp>
        <p:nvSpPr>
          <p:cNvPr id="323" name="fluor i dieta…"/>
          <p:cNvSpPr txBox="1"/>
          <p:nvPr/>
        </p:nvSpPr>
        <p:spPr>
          <a:xfrm>
            <a:off x="709950" y="2507576"/>
            <a:ext cx="1158490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fluor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dieta</a:t>
            </a:r>
            <a:r>
              <a:rPr dirty="0"/>
              <a:t> – </a:t>
            </a:r>
            <a:r>
              <a:rPr dirty="0" err="1"/>
              <a:t>naturalni</a:t>
            </a:r>
            <a:r>
              <a:rPr dirty="0"/>
              <a:t> </a:t>
            </a:r>
            <a:r>
              <a:rPr lang="pl-PL" dirty="0" smtClean="0"/>
              <a:t>POMOCNICY</a:t>
            </a:r>
            <a:r>
              <a:rPr dirty="0" smtClean="0"/>
              <a:t> </a:t>
            </a:r>
            <a:r>
              <a:rPr dirty="0" err="1"/>
              <a:t>zdrowych</a:t>
            </a:r>
            <a:r>
              <a:rPr dirty="0"/>
              <a:t> </a:t>
            </a:r>
            <a:r>
              <a:rPr dirty="0" err="1"/>
              <a:t>zębów</a:t>
            </a:r>
            <a:endParaRPr dirty="0"/>
          </a:p>
        </p:txBody>
      </p:sp>
      <p:pic>
        <p:nvPicPr>
          <p:cNvPr id="22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5" y="892334"/>
            <a:ext cx="5185750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5" grpId="0" animBg="1"/>
      <p:bldP spid="325" grpId="1" animBg="1"/>
      <p:bldP spid="326" grpId="0" animBg="1"/>
      <p:bldP spid="326" grpId="1" animBg="1"/>
      <p:bldP spid="328" grpId="0" animBg="1"/>
      <p:bldP spid="328" grpId="1" animBg="1"/>
      <p:bldP spid="335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84" y="687152"/>
            <a:ext cx="4655138" cy="1829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54" y="694673"/>
            <a:ext cx="607492" cy="60643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ślina składa się głównie z wody…"/>
          <p:cNvSpPr txBox="1"/>
          <p:nvPr/>
        </p:nvSpPr>
        <p:spPr>
          <a:xfrm>
            <a:off x="1137448" y="2388947"/>
            <a:ext cx="1139523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składa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głównie</a:t>
            </a:r>
            <a:r>
              <a:rPr dirty="0"/>
              <a:t> z </a:t>
            </a:r>
            <a:r>
              <a:rPr dirty="0" err="1"/>
              <a:t>wody</a:t>
            </a:r>
            <a:r>
              <a:rPr lang="pl-PL"/>
              <a:t>.</a:t>
            </a:r>
            <a:r>
              <a:rPr lang="pl-PL" sz="1200" spc="96">
                <a:latin typeface="Times Roman"/>
                <a:sym typeface="Times Roman"/>
              </a:rPr>
              <a:t> </a:t>
            </a: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jemy</a:t>
            </a:r>
            <a:r>
              <a:rPr dirty="0"/>
              <a:t>, </a:t>
            </a: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pomaga</a:t>
            </a:r>
            <a:endParaRPr lang="pl-PL" dirty="0"/>
          </a:p>
          <a:p>
            <a:pPr>
              <a:defRPr sz="2500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dirty="0" err="1"/>
              <a:t>zmiękczyć</a:t>
            </a:r>
            <a:r>
              <a:rPr dirty="0"/>
              <a:t> </a:t>
            </a:r>
            <a:r>
              <a:rPr dirty="0" err="1"/>
              <a:t>pokarm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w ten </a:t>
            </a:r>
            <a:r>
              <a:rPr dirty="0" err="1"/>
              <a:t>sposób</a:t>
            </a:r>
            <a:r>
              <a:rPr dirty="0"/>
              <a:t> </a:t>
            </a:r>
            <a:r>
              <a:rPr dirty="0" err="1"/>
              <a:t>ułatwia</a:t>
            </a:r>
            <a:r>
              <a:rPr dirty="0"/>
              <a:t> </a:t>
            </a:r>
            <a:r>
              <a:rPr dirty="0" err="1"/>
              <a:t>połykanie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45" name="zagadka"/>
          <p:cNvSpPr txBox="1"/>
          <p:nvPr/>
        </p:nvSpPr>
        <p:spPr>
          <a:xfrm>
            <a:off x="8479764" y="4451349"/>
            <a:ext cx="338007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4300" b="1" spc="43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zagadka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4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038" y="3631714"/>
            <a:ext cx="2720320" cy="485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063" flipH="1">
            <a:off x="5795819" y="4655005"/>
            <a:ext cx="2361428" cy="815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82543">
            <a:off x="10424970" y="6534349"/>
            <a:ext cx="1839456" cy="32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Ile śliny wytwarzamy w ciągu doby?"/>
          <p:cNvSpPr txBox="1"/>
          <p:nvPr/>
        </p:nvSpPr>
        <p:spPr>
          <a:xfrm>
            <a:off x="4424386" y="6342132"/>
            <a:ext cx="4389022" cy="991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Ile </a:t>
            </a:r>
            <a:r>
              <a:rPr dirty="0" err="1"/>
              <a:t>śliny</a:t>
            </a:r>
            <a:r>
              <a:rPr dirty="0"/>
              <a:t> </a:t>
            </a:r>
            <a:r>
              <a:rPr dirty="0" err="1"/>
              <a:t>wytwarzamy</a:t>
            </a:r>
            <a:r>
              <a:rPr dirty="0"/>
              <a:t> </a:t>
            </a:r>
            <a:endParaRPr lang="pl-PL" dirty="0"/>
          </a:p>
          <a:p>
            <a:r>
              <a:rPr dirty="0"/>
              <a:t>w </a:t>
            </a:r>
            <a:r>
              <a:rPr dirty="0" err="1"/>
              <a:t>ciągu</a:t>
            </a:r>
            <a:r>
              <a:rPr dirty="0"/>
              <a:t> </a:t>
            </a:r>
            <a:r>
              <a:rPr dirty="0" err="1"/>
              <a:t>doby</a:t>
            </a:r>
            <a:r>
              <a:rPr dirty="0"/>
              <a:t>?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50" name="0,5–1 litra na dobę"/>
          <p:cNvSpPr txBox="1"/>
          <p:nvPr/>
        </p:nvSpPr>
        <p:spPr>
          <a:xfrm>
            <a:off x="4564442" y="7551389"/>
            <a:ext cx="413115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0,5–1 </a:t>
            </a:r>
            <a:r>
              <a:rPr dirty="0" err="1"/>
              <a:t>litra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dobę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5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063" flipH="1">
            <a:off x="1290486" y="6892045"/>
            <a:ext cx="2361428" cy="815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" y="3631714"/>
            <a:ext cx="4414183" cy="5347382"/>
          </a:xfrm>
          <a:prstGeom prst="rect">
            <a:avLst/>
          </a:prstGeom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5" grpId="0" animBg="1"/>
      <p:bldP spid="349" grpId="0" animBg="1"/>
      <p:bldP spid="3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04552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54" y="2395602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43276" y="848700"/>
            <a:ext cx="3567748" cy="207078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5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5" y="906878"/>
            <a:ext cx="4857311" cy="11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ślina chroni organizm…"/>
          <p:cNvSpPr txBox="1"/>
          <p:nvPr/>
        </p:nvSpPr>
        <p:spPr>
          <a:xfrm>
            <a:off x="1481244" y="2765981"/>
            <a:ext cx="285029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chroni</a:t>
            </a:r>
            <a:r>
              <a:rPr dirty="0"/>
              <a:t> </a:t>
            </a:r>
            <a:r>
              <a:rPr dirty="0" err="1"/>
              <a:t>organizm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przed</a:t>
            </a:r>
            <a:r>
              <a:rPr dirty="0"/>
              <a:t> </a:t>
            </a:r>
            <a:r>
              <a:rPr dirty="0" err="1"/>
              <a:t>bakteriami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wirusami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2" name="źródło minerałów potrzebnych…"/>
          <p:cNvSpPr txBox="1"/>
          <p:nvPr/>
        </p:nvSpPr>
        <p:spPr>
          <a:xfrm>
            <a:off x="5358643" y="2919489"/>
            <a:ext cx="315653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źródło</a:t>
            </a:r>
            <a:r>
              <a:rPr dirty="0"/>
              <a:t> </a:t>
            </a:r>
            <a:r>
              <a:rPr dirty="0" err="1"/>
              <a:t>minerałów</a:t>
            </a:r>
            <a:r>
              <a:rPr dirty="0"/>
              <a:t> </a:t>
            </a:r>
            <a:r>
              <a:rPr dirty="0" err="1"/>
              <a:t>potrzebnych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do </a:t>
            </a:r>
            <a:r>
              <a:rPr dirty="0" err="1"/>
              <a:t>naprawy</a:t>
            </a:r>
            <a:r>
              <a:rPr dirty="0"/>
              <a:t> </a:t>
            </a:r>
            <a:r>
              <a:rPr dirty="0" err="1"/>
              <a:t>szkliwa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3" name="powstrzymuje działanie kwasów…"/>
          <p:cNvSpPr txBox="1"/>
          <p:nvPr/>
        </p:nvSpPr>
        <p:spPr>
          <a:xfrm>
            <a:off x="8878836" y="1114841"/>
            <a:ext cx="32964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powstrzymuje</a:t>
            </a:r>
            <a:r>
              <a:rPr dirty="0"/>
              <a:t> </a:t>
            </a:r>
            <a:r>
              <a:rPr dirty="0" err="1"/>
              <a:t>działanie</a:t>
            </a:r>
            <a:r>
              <a:rPr dirty="0"/>
              <a:t> </a:t>
            </a:r>
            <a:r>
              <a:rPr dirty="0" err="1"/>
              <a:t>kwasów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wytworzonych</a:t>
            </a:r>
            <a:r>
              <a:rPr dirty="0"/>
              <a:t> </a:t>
            </a:r>
            <a:r>
              <a:rPr dirty="0" err="1"/>
              <a:t>przez</a:t>
            </a:r>
            <a:r>
              <a:rPr dirty="0"/>
              <a:t> </a:t>
            </a:r>
            <a:r>
              <a:rPr dirty="0" err="1"/>
              <a:t>bakterie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jedzeniu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66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08" y="4483629"/>
            <a:ext cx="4050405" cy="4183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Aby moc…"/>
          <p:cNvSpPr txBox="1"/>
          <p:nvPr/>
        </p:nvSpPr>
        <p:spPr>
          <a:xfrm>
            <a:off x="697552" y="5032388"/>
            <a:ext cx="3824754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Aby </a:t>
            </a:r>
            <a:r>
              <a:rPr dirty="0" err="1"/>
              <a:t>moc</a:t>
            </a:r>
            <a:r>
              <a:rPr dirty="0"/>
              <a:t> </a:t>
            </a:r>
          </a:p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śliny</a:t>
            </a:r>
            <a:r>
              <a:rPr dirty="0"/>
              <a:t> </a:t>
            </a:r>
            <a:r>
              <a:rPr dirty="0" err="1"/>
              <a:t>zadziałała</a:t>
            </a:r>
            <a:r>
              <a:rPr dirty="0"/>
              <a:t>, </a:t>
            </a:r>
          </a:p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dać</a:t>
            </a:r>
            <a:r>
              <a:rPr dirty="0"/>
              <a:t> </a:t>
            </a:r>
            <a:r>
              <a:rPr dirty="0" err="1"/>
              <a:t>jej</a:t>
            </a:r>
            <a:r>
              <a:rPr dirty="0"/>
              <a:t> </a:t>
            </a:r>
            <a:r>
              <a:rPr dirty="0" err="1"/>
              <a:t>czas</a:t>
            </a:r>
            <a:r>
              <a:rPr dirty="0"/>
              <a:t>. </a:t>
            </a:r>
            <a:endParaRPr b="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8" name="Odstęp między posiłkami…"/>
          <p:cNvSpPr txBox="1"/>
          <p:nvPr/>
        </p:nvSpPr>
        <p:spPr>
          <a:xfrm>
            <a:off x="8135197" y="6552226"/>
            <a:ext cx="4783746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Odstęp</a:t>
            </a:r>
            <a:r>
              <a:rPr dirty="0"/>
              <a:t> </a:t>
            </a:r>
            <a:r>
              <a:rPr dirty="0" err="1"/>
              <a:t>między</a:t>
            </a:r>
            <a:r>
              <a:rPr dirty="0"/>
              <a:t> </a:t>
            </a:r>
            <a:r>
              <a:rPr dirty="0" err="1"/>
              <a:t>posiłkami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powinien</a:t>
            </a:r>
            <a:r>
              <a:rPr dirty="0"/>
              <a:t> </a:t>
            </a:r>
            <a:r>
              <a:rPr dirty="0" err="1"/>
              <a:t>wynosić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około</a:t>
            </a:r>
            <a:r>
              <a:rPr dirty="0"/>
              <a:t> </a:t>
            </a:r>
            <a:r>
              <a:rPr dirty="0" err="1"/>
              <a:t>trzech</a:t>
            </a:r>
            <a:r>
              <a:rPr dirty="0"/>
              <a:t> </a:t>
            </a:r>
            <a:r>
              <a:rPr dirty="0" err="1"/>
              <a:t>godzin</a:t>
            </a:r>
            <a:r>
              <a:rPr dirty="0"/>
              <a:t>.</a:t>
            </a:r>
            <a:endParaRPr b="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 animBg="1"/>
      <p:bldP spid="363" grpId="0" animBg="1"/>
      <p:bldP spid="367" grpId="0" animBg="1"/>
      <p:bldP spid="3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43276" y="848700"/>
            <a:ext cx="3567748" cy="207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04552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7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Żucie gumy po posiłku…"/>
          <p:cNvSpPr txBox="1"/>
          <p:nvPr/>
        </p:nvSpPr>
        <p:spPr>
          <a:xfrm>
            <a:off x="9154664" y="1043756"/>
            <a:ext cx="26503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posiłku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przez</a:t>
            </a:r>
            <a:r>
              <a:rPr dirty="0"/>
              <a:t> 10 </a:t>
            </a:r>
            <a:r>
              <a:rPr dirty="0" err="1"/>
              <a:t>minut</a:t>
            </a:r>
            <a:r>
              <a:rPr dirty="0"/>
              <a:t> </a:t>
            </a:r>
            <a:r>
              <a:rPr dirty="0" err="1"/>
              <a:t>stymuluje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wydzielanie</a:t>
            </a:r>
            <a:r>
              <a:rPr dirty="0"/>
              <a:t> </a:t>
            </a:r>
            <a:r>
              <a:rPr dirty="0" err="1"/>
              <a:t>śliny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9" name="Dodatkowa ślina wydzielana…"/>
          <p:cNvSpPr txBox="1"/>
          <p:nvPr/>
        </p:nvSpPr>
        <p:spPr>
          <a:xfrm>
            <a:off x="5363108" y="2798827"/>
            <a:ext cx="311623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Dodatkowa</a:t>
            </a:r>
            <a:r>
              <a:rPr dirty="0"/>
              <a:t> </a:t>
            </a: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wydzielana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podczas</a:t>
            </a:r>
            <a:r>
              <a:rPr dirty="0"/>
              <a:t> </a:t>
            </a:r>
            <a:r>
              <a:rPr dirty="0" err="1"/>
              <a:t>żucia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lang="pl-PL" dirty="0" smtClean="0"/>
              <a:t>wypłukuje</a:t>
            </a: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resztki</a:t>
            </a:r>
            <a:r>
              <a:rPr dirty="0"/>
              <a:t> </a:t>
            </a:r>
            <a:r>
              <a:rPr dirty="0" err="1"/>
              <a:t>żywności</a:t>
            </a:r>
            <a:r>
              <a:rPr dirty="0"/>
              <a:t> </a:t>
            </a:r>
            <a:r>
              <a:rPr dirty="0" err="1"/>
              <a:t>pozostałe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posiłku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80" name="Żucie bezcukrowej gumy…"/>
          <p:cNvSpPr txBox="1"/>
          <p:nvPr/>
        </p:nvSpPr>
        <p:spPr>
          <a:xfrm>
            <a:off x="1727290" y="2367399"/>
            <a:ext cx="256416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dirty="0"/>
              <a:t> </a:t>
            </a:r>
            <a:r>
              <a:rPr dirty="0" err="1"/>
              <a:t>bezcukrowej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chroni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zmniejsza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ryzyko</a:t>
            </a:r>
            <a:r>
              <a:rPr dirty="0"/>
              <a:t> </a:t>
            </a:r>
            <a:r>
              <a:rPr dirty="0" err="1"/>
              <a:t>próchnicy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84" name="Gdy nie masz możliwości umyć zębów…"/>
          <p:cNvSpPr txBox="1"/>
          <p:nvPr/>
        </p:nvSpPr>
        <p:spPr>
          <a:xfrm>
            <a:off x="4032276" y="4840934"/>
            <a:ext cx="816890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dirty="0" err="1"/>
              <a:t>Gdy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masz</a:t>
            </a:r>
            <a:r>
              <a:rPr dirty="0"/>
              <a:t> </a:t>
            </a:r>
            <a:r>
              <a:rPr dirty="0" err="1"/>
              <a:t>możliwości</a:t>
            </a:r>
            <a:r>
              <a:rPr dirty="0"/>
              <a:t> </a:t>
            </a:r>
            <a:r>
              <a:rPr dirty="0" err="1"/>
              <a:t>umyć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</a:p>
          <a:p>
            <a:pPr algn="l"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zjedzeniu</a:t>
            </a:r>
            <a:r>
              <a:rPr dirty="0"/>
              <a:t> </a:t>
            </a:r>
            <a:r>
              <a:rPr dirty="0" err="1"/>
              <a:t>czegoś</a:t>
            </a:r>
            <a:r>
              <a:rPr dirty="0"/>
              <a:t> w </a:t>
            </a:r>
            <a:r>
              <a:rPr dirty="0" err="1"/>
              <a:t>ciągu</a:t>
            </a:r>
            <a:r>
              <a:rPr dirty="0"/>
              <a:t> </a:t>
            </a:r>
            <a:r>
              <a:rPr dirty="0" err="1"/>
              <a:t>dnia</a:t>
            </a:r>
            <a:r>
              <a:rPr dirty="0"/>
              <a:t>, </a:t>
            </a:r>
          </a:p>
          <a:p>
            <a: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sięgaj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lang="pl-PL" dirty="0"/>
              <a:t>bezcukrową </a:t>
            </a:r>
            <a:r>
              <a:rPr dirty="0" err="1"/>
              <a:t>gumę</a:t>
            </a:r>
            <a:r>
              <a:rPr dirty="0"/>
              <a:t> do </a:t>
            </a:r>
            <a:r>
              <a:rPr dirty="0" err="1"/>
              <a:t>żucia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479318" y="3896575"/>
            <a:ext cx="7041690" cy="4864284"/>
            <a:chOff x="479318" y="3896575"/>
            <a:chExt cx="7041690" cy="4864284"/>
          </a:xfrm>
        </p:grpSpPr>
        <p:pic>
          <p:nvPicPr>
            <p:cNvPr id="383" name="obrazek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18" y="3896575"/>
              <a:ext cx="3404020" cy="465329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2" name="Grupa 21"/>
            <p:cNvGrpSpPr/>
            <p:nvPr/>
          </p:nvGrpSpPr>
          <p:grpSpPr>
            <a:xfrm>
              <a:off x="4085178" y="6901662"/>
              <a:ext cx="3435830" cy="1859197"/>
              <a:chOff x="7877323" y="5202998"/>
              <a:chExt cx="3435830" cy="1859197"/>
            </a:xfrm>
          </p:grpSpPr>
          <p:pic>
            <p:nvPicPr>
              <p:cNvPr id="23" name="obrazek" descr="obrazek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4527" y="5327304"/>
                <a:ext cx="1456381" cy="145638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guma.png" descr="guma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81452" y="5202998"/>
                <a:ext cx="754007" cy="113762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5" name="guma.png" descr="guma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7820">
                <a:off x="10559147" y="5486683"/>
                <a:ext cx="754006" cy="113762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6" name="obrazek" descr="obrazek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810729">
                <a:off x="7694803" y="5452397"/>
                <a:ext cx="1571235" cy="120619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obrazek" descr="obrazek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9330071">
                <a:off x="9658564" y="5896810"/>
                <a:ext cx="754006" cy="116538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29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5" y="906878"/>
            <a:ext cx="4857311" cy="11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 animBg="1"/>
      <p:bldP spid="379" grpId="0" animBg="1"/>
      <p:bldP spid="380" grpId="0" animBg="1"/>
      <p:bldP spid="3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35" y="2858570"/>
            <a:ext cx="4329784" cy="403646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9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przymierzeńcy zdrowych zębów"/>
          <p:cNvSpPr txBox="1"/>
          <p:nvPr/>
        </p:nvSpPr>
        <p:spPr>
          <a:xfrm>
            <a:off x="3605453" y="1922504"/>
            <a:ext cx="6164508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 smtClean="0"/>
              <a:t>POMOCNICY</a:t>
            </a:r>
            <a:r>
              <a:rPr dirty="0" smtClean="0"/>
              <a:t> </a:t>
            </a:r>
            <a:r>
              <a:rPr dirty="0" err="1"/>
              <a:t>zdrowych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40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23" y="512762"/>
            <a:ext cx="5657764" cy="180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90" y="696209"/>
            <a:ext cx="717151" cy="795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044" y="3509631"/>
            <a:ext cx="2579994" cy="276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nic dentystyczna.png" descr="nic dentystyczn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230" y="2641953"/>
            <a:ext cx="1463742" cy="148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37" y="5465868"/>
            <a:ext cx="1355764" cy="3790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a 2"/>
          <p:cNvGrpSpPr/>
          <p:nvPr/>
        </p:nvGrpSpPr>
        <p:grpSpPr>
          <a:xfrm>
            <a:off x="9171842" y="2690964"/>
            <a:ext cx="1670359" cy="1670359"/>
            <a:chOff x="9171842" y="2690964"/>
            <a:chExt cx="1670359" cy="1670359"/>
          </a:xfrm>
        </p:grpSpPr>
        <p:pic>
          <p:nvPicPr>
            <p:cNvPr id="392" name="obrazek" descr="obraze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71842" y="2690964"/>
              <a:ext cx="1670359" cy="16703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5" name="szczoteczka +zadanie.png" descr="szczoteczka +zadanie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3655">
              <a:off x="9193316" y="3850485"/>
              <a:ext cx="1627411" cy="2611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0" name="tubka zolta.png" descr="tubka zolta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54453" y="2735737"/>
              <a:ext cx="1118568" cy="113762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upa 3"/>
          <p:cNvGrpSpPr/>
          <p:nvPr/>
        </p:nvGrpSpPr>
        <p:grpSpPr>
          <a:xfrm>
            <a:off x="11485171" y="4347632"/>
            <a:ext cx="1223592" cy="1620210"/>
            <a:chOff x="11485171" y="4347632"/>
            <a:chExt cx="1223592" cy="1620210"/>
          </a:xfrm>
        </p:grpSpPr>
        <p:pic>
          <p:nvPicPr>
            <p:cNvPr id="394" name="obrazek" descr="obrazek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85171" y="4786906"/>
              <a:ext cx="1149041" cy="11490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7" name="plyn do plukania.png" descr="plyn do plukania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954756" y="4347632"/>
              <a:ext cx="754007" cy="162021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upa 1"/>
          <p:cNvGrpSpPr/>
          <p:nvPr/>
        </p:nvGrpSpPr>
        <p:grpSpPr>
          <a:xfrm>
            <a:off x="9658564" y="5202998"/>
            <a:ext cx="1654589" cy="1859197"/>
            <a:chOff x="9658564" y="5202998"/>
            <a:chExt cx="1654589" cy="1859197"/>
          </a:xfrm>
        </p:grpSpPr>
        <p:pic>
          <p:nvPicPr>
            <p:cNvPr id="391" name="obrazek" descr="obrazek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04527" y="5327304"/>
              <a:ext cx="1456381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8" name="guma.png" descr="guma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81452" y="5202998"/>
              <a:ext cx="754007" cy="11376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1" name="guma.png" descr="guma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07820">
              <a:off x="10559147" y="5486683"/>
              <a:ext cx="754006" cy="11376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1" name="obrazek" descr="obrazek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330071">
              <a:off x="9658564" y="5896810"/>
              <a:ext cx="754006" cy="116538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1" name="Grupa 10"/>
          <p:cNvGrpSpPr/>
          <p:nvPr/>
        </p:nvGrpSpPr>
        <p:grpSpPr>
          <a:xfrm>
            <a:off x="2311676" y="6895030"/>
            <a:ext cx="1541573" cy="1720253"/>
            <a:chOff x="2469051" y="6156804"/>
            <a:chExt cx="1541573" cy="1720253"/>
          </a:xfrm>
        </p:grpSpPr>
        <p:pic>
          <p:nvPicPr>
            <p:cNvPr id="426" name="obrazek" descr="obrazek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05110" y="6376709"/>
              <a:ext cx="1456382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051" y="6156804"/>
              <a:ext cx="1541573" cy="172025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95" y="1159962"/>
            <a:ext cx="1191364" cy="2366181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6044653" y="6684556"/>
            <a:ext cx="2220981" cy="2018058"/>
            <a:chOff x="6541434" y="6609856"/>
            <a:chExt cx="2220981" cy="2018058"/>
          </a:xfrm>
        </p:grpSpPr>
        <p:pic>
          <p:nvPicPr>
            <p:cNvPr id="46" name="obrazek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434" y="7228206"/>
              <a:ext cx="1232816" cy="1297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obrazek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886" y="6609856"/>
              <a:ext cx="1014529" cy="201805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" name="Grupa 8"/>
          <p:cNvGrpSpPr/>
          <p:nvPr/>
        </p:nvGrpSpPr>
        <p:grpSpPr>
          <a:xfrm>
            <a:off x="10263033" y="8002569"/>
            <a:ext cx="2177122" cy="1534060"/>
            <a:chOff x="10263033" y="8002569"/>
            <a:chExt cx="2177122" cy="1534060"/>
          </a:xfrm>
        </p:grpSpPr>
        <p:pic>
          <p:nvPicPr>
            <p:cNvPr id="48" name="obrazek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033" y="8976314"/>
              <a:ext cx="1866029" cy="5603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obrazek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80" y="8002569"/>
              <a:ext cx="1224075" cy="9311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4" name="Grupa 13"/>
          <p:cNvGrpSpPr/>
          <p:nvPr/>
        </p:nvGrpSpPr>
        <p:grpSpPr>
          <a:xfrm>
            <a:off x="8566573" y="6684556"/>
            <a:ext cx="2270371" cy="1975173"/>
            <a:chOff x="8566573" y="6684556"/>
            <a:chExt cx="2270371" cy="1975173"/>
          </a:xfrm>
        </p:grpSpPr>
        <p:pic>
          <p:nvPicPr>
            <p:cNvPr id="424" name="obrazek" descr="obraze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6573" y="7303966"/>
              <a:ext cx="1355764" cy="13557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obrazek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404" y="6684556"/>
              <a:ext cx="1184878" cy="16963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obrazek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8820" y="7334020"/>
              <a:ext cx="1198124" cy="102659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2" name="Grupa 11"/>
          <p:cNvGrpSpPr/>
          <p:nvPr/>
        </p:nvGrpSpPr>
        <p:grpSpPr>
          <a:xfrm>
            <a:off x="1760615" y="4547295"/>
            <a:ext cx="2177027" cy="1890009"/>
            <a:chOff x="1519542" y="4341838"/>
            <a:chExt cx="2177027" cy="1890009"/>
          </a:xfrm>
        </p:grpSpPr>
        <p:grpSp>
          <p:nvGrpSpPr>
            <p:cNvPr id="5" name="Grupa 4"/>
            <p:cNvGrpSpPr/>
            <p:nvPr/>
          </p:nvGrpSpPr>
          <p:grpSpPr>
            <a:xfrm>
              <a:off x="1995769" y="4341838"/>
              <a:ext cx="1355764" cy="1890009"/>
              <a:chOff x="1995769" y="4341838"/>
              <a:chExt cx="1355764" cy="1890009"/>
            </a:xfrm>
          </p:grpSpPr>
          <p:pic>
            <p:nvPicPr>
              <p:cNvPr id="420" name="obrazek" descr="obrazek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5769" y="4801041"/>
                <a:ext cx="1355764" cy="135576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09" name="marchewka.png" descr="marchewka.png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78579" y="4347632"/>
                <a:ext cx="505632" cy="162021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12" name="marchewka.png" descr="marchewka.png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 rot="1511008">
                <a:off x="2506668" y="4341838"/>
                <a:ext cx="589831" cy="189000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53" name="obrazek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542" y="5057307"/>
              <a:ext cx="1045098" cy="7958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obrazek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837">
              <a:off x="3096403" y="4553050"/>
              <a:ext cx="600166" cy="15315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3" name="Grupa 12"/>
          <p:cNvGrpSpPr/>
          <p:nvPr/>
        </p:nvGrpSpPr>
        <p:grpSpPr>
          <a:xfrm>
            <a:off x="-92446" y="2551659"/>
            <a:ext cx="2282582" cy="2720736"/>
            <a:chOff x="-92446" y="2551659"/>
            <a:chExt cx="2282582" cy="2720736"/>
          </a:xfrm>
        </p:grpSpPr>
        <p:pic>
          <p:nvPicPr>
            <p:cNvPr id="423" name="obrazek" descr="obrazek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0193" y="3475425"/>
              <a:ext cx="1456381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Obraz 5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46" y="2551659"/>
              <a:ext cx="2282582" cy="2720736"/>
            </a:xfrm>
            <a:prstGeom prst="rect">
              <a:avLst/>
            </a:prstGeom>
          </p:spPr>
        </p:pic>
      </p:grpSp>
      <p:pic>
        <p:nvPicPr>
          <p:cNvPr id="55" name="Obraz 5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1" y="6838762"/>
            <a:ext cx="1219799" cy="2573722"/>
          </a:xfrm>
          <a:prstGeom prst="rect">
            <a:avLst/>
          </a:prstGeom>
        </p:spPr>
      </p:pic>
      <p:pic>
        <p:nvPicPr>
          <p:cNvPr id="56" name="obrazek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665223">
            <a:off x="2948385" y="-359898"/>
            <a:ext cx="6997988" cy="88474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ostokąt zaokrąglony 13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45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65223">
            <a:off x="6691732" y="3412675"/>
            <a:ext cx="566433" cy="98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65223">
            <a:off x="4607231" y="3537123"/>
            <a:ext cx="566433" cy="98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" y="4388940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73860" y="4388940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083" y="4991459"/>
            <a:ext cx="7269652" cy="148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7800" y="-1100459"/>
            <a:ext cx="9721396" cy="655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14" y="4405408"/>
            <a:ext cx="5796764" cy="184319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85" y="4405408"/>
            <a:ext cx="44557" cy="4889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35" y="1114036"/>
            <a:ext cx="3518079" cy="305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625" y="4094820"/>
            <a:ext cx="4689475" cy="566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404617" y="8953825"/>
            <a:ext cx="195566" cy="302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3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7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6924" y="2142763"/>
            <a:ext cx="6339609" cy="367962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8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Kiedy jemy, resztki jedzenia pozostają na zębach…"/>
          <p:cNvSpPr txBox="1"/>
          <p:nvPr/>
        </p:nvSpPr>
        <p:spPr>
          <a:xfrm>
            <a:off x="1422651" y="2937387"/>
            <a:ext cx="4937249" cy="122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jemy</a:t>
            </a:r>
            <a:r>
              <a:rPr dirty="0"/>
              <a:t>, </a:t>
            </a:r>
            <a:r>
              <a:rPr dirty="0" err="1"/>
              <a:t>resztki</a:t>
            </a:r>
            <a:r>
              <a:rPr dirty="0"/>
              <a:t> </a:t>
            </a:r>
            <a:r>
              <a:rPr dirty="0" err="1"/>
              <a:t>jedzenia</a:t>
            </a:r>
            <a:r>
              <a:rPr dirty="0"/>
              <a:t> </a:t>
            </a:r>
            <a:r>
              <a:rPr dirty="0" err="1"/>
              <a:t>pozostają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zębach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tworzą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kwasy</a:t>
            </a:r>
            <a:r>
              <a:rPr dirty="0"/>
              <a:t>, </a:t>
            </a:r>
            <a:r>
              <a:rPr dirty="0" err="1"/>
              <a:t>które</a:t>
            </a:r>
            <a:r>
              <a:rPr dirty="0"/>
              <a:t> </a:t>
            </a:r>
            <a:r>
              <a:rPr dirty="0" err="1"/>
              <a:t>niszczą</a:t>
            </a:r>
            <a:r>
              <a:rPr dirty="0"/>
              <a:t> </a:t>
            </a:r>
            <a:r>
              <a:rPr dirty="0" err="1"/>
              <a:t>szkliwo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Zniszczone</a:t>
            </a:r>
            <a:r>
              <a:rPr sz="1200" spc="60"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osłabione</a:t>
            </a:r>
            <a:r>
              <a:rPr dirty="0"/>
              <a:t> </a:t>
            </a:r>
            <a:r>
              <a:rPr dirty="0" err="1"/>
              <a:t>przez</a:t>
            </a:r>
            <a:r>
              <a:rPr dirty="0"/>
              <a:t> </a:t>
            </a:r>
            <a:r>
              <a:rPr dirty="0" err="1"/>
              <a:t>kwasy</a:t>
            </a:r>
            <a:r>
              <a:rPr dirty="0"/>
              <a:t> </a:t>
            </a:r>
            <a:r>
              <a:rPr dirty="0" err="1"/>
              <a:t>szkliwo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</a:t>
            </a:r>
            <a:r>
              <a:rPr dirty="0" err="1"/>
              <a:t>początek</a:t>
            </a:r>
            <a:r>
              <a:rPr dirty="0"/>
              <a:t> </a:t>
            </a:r>
            <a:r>
              <a:rPr lang="pl-PL" sz="1600" b="1" spc="0" dirty="0">
                <a:solidFill>
                  <a:schemeClr val="tx1">
                    <a:lumMod val="75000"/>
                  </a:schemeClr>
                </a:solidFill>
              </a:rPr>
              <a:t>PRÓCHNICY. </a:t>
            </a:r>
            <a:endParaRPr lang="pl-PL" sz="1400" b="1" spc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92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3" y="2653261"/>
            <a:ext cx="5462210" cy="564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4" y="5116433"/>
            <a:ext cx="2766946" cy="3498166"/>
          </a:xfrm>
          <a:prstGeom prst="rect">
            <a:avLst/>
          </a:prstGeom>
        </p:spPr>
      </p:pic>
      <p:pic>
        <p:nvPicPr>
          <p:cNvPr id="12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5465525"/>
            <a:ext cx="1446165" cy="148393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9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Jak zapobiegać problemom?"/>
          <p:cNvSpPr txBox="1"/>
          <p:nvPr/>
        </p:nvSpPr>
        <p:spPr>
          <a:xfrm>
            <a:off x="3567197" y="2316432"/>
            <a:ext cx="59441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zapobiegać</a:t>
            </a:r>
            <a:r>
              <a:rPr dirty="0"/>
              <a:t> </a:t>
            </a:r>
            <a:r>
              <a:rPr dirty="0" err="1"/>
              <a:t>problemom</a:t>
            </a:r>
            <a:r>
              <a:rPr dirty="0"/>
              <a:t>?</a:t>
            </a:r>
          </a:p>
        </p:txBody>
      </p:sp>
      <p:sp>
        <p:nvSpPr>
          <p:cNvPr id="199" name="LINK DO ZESZYTU ĆWICZEŃ"/>
          <p:cNvSpPr txBox="1"/>
          <p:nvPr/>
        </p:nvSpPr>
        <p:spPr>
          <a:xfrm>
            <a:off x="9650953" y="8941883"/>
            <a:ext cx="251927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algn="l"/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12</a:t>
            </a:r>
          </a:p>
        </p:txBody>
      </p:sp>
      <p:pic>
        <p:nvPicPr>
          <p:cNvPr id="201" name="obraze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10" y="1072619"/>
            <a:ext cx="7024551" cy="120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54" y="694673"/>
            <a:ext cx="607492" cy="60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637" y="3367169"/>
            <a:ext cx="8585527" cy="155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386" y="3581509"/>
            <a:ext cx="7697800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ozwiąż zadanie nr 12 i dowiedz się jak co pomaga w zapobieganiu próchnicy."/>
          <p:cNvSpPr txBox="1"/>
          <p:nvPr/>
        </p:nvSpPr>
        <p:spPr>
          <a:xfrm>
            <a:off x="1179274" y="2750171"/>
            <a:ext cx="1099095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spc="144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Rozwiąż</a:t>
            </a:r>
            <a:r>
              <a:rPr dirty="0"/>
              <a:t> </a:t>
            </a:r>
            <a:r>
              <a:rPr dirty="0" err="1"/>
              <a:t>zadanie</a:t>
            </a:r>
            <a:r>
              <a:rPr dirty="0"/>
              <a:t> </a:t>
            </a:r>
            <a:r>
              <a:rPr dirty="0" err="1"/>
              <a:t>nr</a:t>
            </a:r>
            <a:r>
              <a:rPr dirty="0"/>
              <a:t> 12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dowiedz</a:t>
            </a:r>
            <a:r>
              <a:rPr dirty="0"/>
              <a:t> </a:t>
            </a:r>
            <a:r>
              <a:rPr dirty="0" err="1"/>
              <a:t>się</a:t>
            </a:r>
            <a:r>
              <a:rPr lang="pl-PL" dirty="0"/>
              <a:t>,</a:t>
            </a:r>
            <a:r>
              <a:rPr dirty="0"/>
              <a:t> co </a:t>
            </a:r>
            <a:r>
              <a:rPr dirty="0" err="1"/>
              <a:t>pomaga</a:t>
            </a:r>
            <a:r>
              <a:rPr dirty="0"/>
              <a:t> w </a:t>
            </a:r>
            <a:r>
              <a:rPr dirty="0" err="1"/>
              <a:t>zapobieganiu</a:t>
            </a:r>
            <a:r>
              <a:rPr dirty="0"/>
              <a:t> </a:t>
            </a:r>
            <a:r>
              <a:rPr dirty="0" err="1"/>
              <a:t>próchnicy</a:t>
            </a:r>
            <a:r>
              <a:rPr dirty="0"/>
              <a:t>.</a:t>
            </a:r>
          </a:p>
        </p:txBody>
      </p:sp>
      <p:sp>
        <p:nvSpPr>
          <p:cNvPr id="206" name="naturalnie występujący…"/>
          <p:cNvSpPr txBox="1"/>
          <p:nvPr/>
        </p:nvSpPr>
        <p:spPr>
          <a:xfrm>
            <a:off x="1470602" y="7118967"/>
            <a:ext cx="266258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 err="1"/>
              <a:t>N</a:t>
            </a:r>
            <a:r>
              <a:rPr dirty="0" err="1"/>
              <a:t>aturalnie</a:t>
            </a:r>
            <a:r>
              <a:rPr dirty="0"/>
              <a:t> </a:t>
            </a:r>
            <a:r>
              <a:rPr dirty="0" err="1"/>
              <a:t>występujący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przyrodzie</a:t>
            </a:r>
            <a:r>
              <a:rPr lang="pl-PL" dirty="0"/>
              <a:t> pierwiastek,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który sprawia, że szkliwo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jest bardziej odporne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na próchnicę.</a:t>
            </a:r>
            <a:endParaRPr dirty="0"/>
          </a:p>
        </p:txBody>
      </p:sp>
      <p:sp>
        <p:nvSpPr>
          <p:cNvPr id="207" name="dodawany do past do zębów"/>
          <p:cNvSpPr txBox="1"/>
          <p:nvPr/>
        </p:nvSpPr>
        <p:spPr>
          <a:xfrm>
            <a:off x="8510037" y="7118967"/>
            <a:ext cx="38440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/>
              <a:t>Dodaje się </a:t>
            </a:r>
            <a:r>
              <a:rPr lang="pl-PL" dirty="0" smtClean="0"/>
              <a:t>go do m.in.</a:t>
            </a:r>
            <a:r>
              <a:rPr lang="pl-PL" dirty="0"/>
              <a:t> </a:t>
            </a:r>
            <a:r>
              <a:rPr dirty="0" smtClean="0"/>
              <a:t>past </a:t>
            </a:r>
            <a:r>
              <a:rPr dirty="0"/>
              <a:t>do </a:t>
            </a:r>
            <a:r>
              <a:rPr dirty="0" err="1"/>
              <a:t>zębów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8" name="powstrzymuje rozwój próchnicy"/>
          <p:cNvSpPr txBox="1"/>
          <p:nvPr/>
        </p:nvSpPr>
        <p:spPr>
          <a:xfrm>
            <a:off x="5424102" y="7099248"/>
            <a:ext cx="236763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 err="1"/>
              <a:t>P</a:t>
            </a:r>
            <a:r>
              <a:rPr dirty="0" err="1"/>
              <a:t>owstrzymuje</a:t>
            </a:r>
            <a:r>
              <a:rPr dirty="0"/>
              <a:t> </a:t>
            </a:r>
            <a:r>
              <a:rPr lang="pl-PL" dirty="0"/>
              <a:t>również </a:t>
            </a:r>
          </a:p>
          <a:p>
            <a:r>
              <a:rPr dirty="0" err="1"/>
              <a:t>rozwój</a:t>
            </a:r>
            <a:r>
              <a:rPr dirty="0"/>
              <a:t> </a:t>
            </a:r>
            <a:r>
              <a:rPr dirty="0" err="1"/>
              <a:t>próchnicy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13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307" y="8933729"/>
            <a:ext cx="408579" cy="41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86" y="5635036"/>
            <a:ext cx="1051301" cy="12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55" y="5435026"/>
            <a:ext cx="1446165" cy="1483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58" y="5405572"/>
            <a:ext cx="1446165" cy="1483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17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49" y="5590731"/>
            <a:ext cx="1186330" cy="11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609">
            <a:off x="5940254" y="5608628"/>
            <a:ext cx="1048882" cy="1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obraze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zy można dla zdrowia naszych zębów zrobić coś jeszcze?"/>
          <p:cNvSpPr txBox="1"/>
          <p:nvPr/>
        </p:nvSpPr>
        <p:spPr>
          <a:xfrm>
            <a:off x="2401503" y="2294345"/>
            <a:ext cx="853599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 algn="ctr"/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Czy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można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dla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zdrowia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naszych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zębów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pl-PL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10000"/>
                  </a:schemeClr>
                </a:solidFill>
              </a:rPr>
            </a:b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zrobić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coś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jeszcze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? </a:t>
            </a:r>
            <a:endParaRPr sz="1200" spc="120" dirty="0">
              <a:solidFill>
                <a:schemeClr val="tx2">
                  <a:lumMod val="1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3" name="Dzięki czemu żyjemy, rośniemy, rozwijamy się?"/>
          <p:cNvSpPr txBox="1"/>
          <p:nvPr/>
        </p:nvSpPr>
        <p:spPr>
          <a:xfrm>
            <a:off x="1649665" y="3075534"/>
            <a:ext cx="991650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Dzięki</a:t>
            </a:r>
            <a:r>
              <a:rPr dirty="0"/>
              <a:t> </a:t>
            </a:r>
            <a:r>
              <a:rPr dirty="0" err="1"/>
              <a:t>czemu</a:t>
            </a:r>
            <a:r>
              <a:rPr dirty="0"/>
              <a:t> </a:t>
            </a:r>
            <a:r>
              <a:rPr dirty="0" err="1"/>
              <a:t>żyjemy</a:t>
            </a:r>
            <a:r>
              <a:rPr dirty="0"/>
              <a:t>, </a:t>
            </a:r>
            <a:r>
              <a:rPr dirty="0" err="1"/>
              <a:t>rośniemy</a:t>
            </a:r>
            <a:r>
              <a:rPr dirty="0"/>
              <a:t>, </a:t>
            </a:r>
            <a:r>
              <a:rPr dirty="0" err="1"/>
              <a:t>rozwijamy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4" name="Co jest nam potrzebne do życia?"/>
          <p:cNvSpPr txBox="1"/>
          <p:nvPr/>
        </p:nvSpPr>
        <p:spPr>
          <a:xfrm>
            <a:off x="3140516" y="3551951"/>
            <a:ext cx="654338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 jest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potrzebne</a:t>
            </a:r>
            <a:r>
              <a:rPr dirty="0"/>
              <a:t> do </a:t>
            </a:r>
            <a:r>
              <a:rPr dirty="0" err="1"/>
              <a:t>życia</a:t>
            </a:r>
            <a:r>
              <a:rPr dirty="0"/>
              <a:t>?</a:t>
            </a:r>
            <a:endParaRPr sz="1200" spc="120" dirty="0"/>
          </a:p>
        </p:txBody>
      </p:sp>
      <p:sp>
        <p:nvSpPr>
          <p:cNvPr id="225" name="Co jeść, żeby…"/>
          <p:cNvSpPr txBox="1"/>
          <p:nvPr/>
        </p:nvSpPr>
        <p:spPr>
          <a:xfrm>
            <a:off x="7669038" y="6143277"/>
            <a:ext cx="413676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Co </a:t>
            </a:r>
            <a:r>
              <a:rPr dirty="0" err="1"/>
              <a:t>jeść</a:t>
            </a:r>
            <a:r>
              <a:rPr dirty="0"/>
              <a:t>, </a:t>
            </a:r>
            <a:r>
              <a:rPr dirty="0" err="1"/>
              <a:t>żeby</a:t>
            </a:r>
            <a:endParaRPr dirty="0"/>
          </a:p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 </a:t>
            </a:r>
            <a:r>
              <a:rPr dirty="0" err="1"/>
              <a:t>mieć</a:t>
            </a:r>
            <a:r>
              <a:rPr dirty="0"/>
              <a:t> </a:t>
            </a:r>
            <a:r>
              <a:rPr dirty="0" err="1"/>
              <a:t>zdrowe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?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26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91" y="4289661"/>
            <a:ext cx="3002234" cy="332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177" y="4414662"/>
            <a:ext cx="2825307" cy="503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289661"/>
            <a:ext cx="3951944" cy="408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5220">
            <a:off x="4182535" y="6553409"/>
            <a:ext cx="994528" cy="14238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9572">
            <a:off x="4950790" y="6490744"/>
            <a:ext cx="1219155" cy="2458067"/>
          </a:xfrm>
          <a:prstGeom prst="rect">
            <a:avLst/>
          </a:prstGeom>
        </p:spPr>
      </p:pic>
      <p:pic>
        <p:nvPicPr>
          <p:cNvPr id="18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4" grpId="0" animBg="1"/>
      <p:bldP spid="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3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laczego niektóre produkty pomagają zębom?"/>
          <p:cNvSpPr txBox="1"/>
          <p:nvPr/>
        </p:nvSpPr>
        <p:spPr>
          <a:xfrm>
            <a:off x="1705455" y="2407659"/>
            <a:ext cx="1025921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Dlaczego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niektóre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produkty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pomagają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zębom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sz="1200" b="0" spc="120" dirty="0">
              <a:solidFill>
                <a:schemeClr val="tx2">
                  <a:lumMod val="1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7" name="Czy są produkty, które je wzmacniają?"/>
          <p:cNvSpPr txBox="1"/>
          <p:nvPr/>
        </p:nvSpPr>
        <p:spPr>
          <a:xfrm>
            <a:off x="2425542" y="2811687"/>
            <a:ext cx="831688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produkty</a:t>
            </a:r>
            <a:r>
              <a:rPr dirty="0"/>
              <a:t>, </a:t>
            </a:r>
            <a:r>
              <a:rPr dirty="0" err="1"/>
              <a:t>które</a:t>
            </a:r>
            <a:r>
              <a:rPr dirty="0"/>
              <a:t> je </a:t>
            </a:r>
            <a:r>
              <a:rPr dirty="0" err="1"/>
              <a:t>wzmacniają</a:t>
            </a:r>
            <a:r>
              <a:rPr dirty="0"/>
              <a:t>?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8" name="Co zawierają?"/>
          <p:cNvSpPr txBox="1"/>
          <p:nvPr/>
        </p:nvSpPr>
        <p:spPr>
          <a:xfrm>
            <a:off x="5184636" y="3224157"/>
            <a:ext cx="2782473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 </a:t>
            </a:r>
            <a:r>
              <a:rPr dirty="0" err="1"/>
              <a:t>zawierają</a:t>
            </a:r>
            <a:r>
              <a:rPr dirty="0"/>
              <a:t>?</a:t>
            </a:r>
          </a:p>
        </p:txBody>
      </p:sp>
      <p:pic>
        <p:nvPicPr>
          <p:cNvPr id="239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13" y="5068184"/>
            <a:ext cx="1232816" cy="129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2" y="4501869"/>
            <a:ext cx="1019513" cy="2024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91" y="4508679"/>
            <a:ext cx="1014529" cy="201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64" y="5415991"/>
            <a:ext cx="2813874" cy="84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36" y="4993363"/>
            <a:ext cx="1653183" cy="125758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wapń – cenny budulec kości"/>
          <p:cNvSpPr txBox="1"/>
          <p:nvPr/>
        </p:nvSpPr>
        <p:spPr>
          <a:xfrm>
            <a:off x="1761276" y="6954283"/>
            <a:ext cx="945611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000" cap="none" spc="0" dirty="0"/>
              <a:t>Mleko i wszystkie przetwory mleczne </a:t>
            </a:r>
            <a:r>
              <a:rPr lang="pl-PL" sz="2000" b="0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zawierają wapń – cenny budulec kości. </a:t>
            </a:r>
          </a:p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000" b="0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Najlepiej jeść przetwory mleczne w postaci naturalnej, czyli bez dodatku cukru. </a:t>
            </a:r>
          </a:p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b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/>
          <p:cNvSpPr/>
          <p:nvPr/>
        </p:nvSpPr>
        <p:spPr>
          <a:xfrm>
            <a:off x="3145680" y="8154020"/>
            <a:ext cx="6502400" cy="42774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2000" cap="none" dirty="0"/>
          </a:p>
        </p:txBody>
      </p:sp>
      <p:pic>
        <p:nvPicPr>
          <p:cNvPr id="20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38" grpId="0" animBg="1"/>
      <p:bldP spid="2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3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zy są produkty, które je wzmacniają?"/>
          <p:cNvSpPr txBox="1"/>
          <p:nvPr/>
        </p:nvSpPr>
        <p:spPr>
          <a:xfrm>
            <a:off x="2395751" y="2645912"/>
            <a:ext cx="861133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400" cap="none" spc="0" dirty="0"/>
              <a:t>TWARDE POŻYWIENIE MA DOBRY WPŁYW NA SZKLIWO.</a:t>
            </a:r>
          </a:p>
        </p:txBody>
      </p:sp>
      <p:sp>
        <p:nvSpPr>
          <p:cNvPr id="238" name="Co zawierają?"/>
          <p:cNvSpPr txBox="1"/>
          <p:nvPr/>
        </p:nvSpPr>
        <p:spPr>
          <a:xfrm>
            <a:off x="2010826" y="2101521"/>
            <a:ext cx="9092233" cy="53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2">
                    <a:lumMod val="10000"/>
                  </a:schemeClr>
                </a:solidFill>
              </a:rPr>
              <a:t>C</a:t>
            </a:r>
            <a:r>
              <a:rPr lang="pl-PL" b="1" dirty="0" err="1">
                <a:solidFill>
                  <a:schemeClr val="tx2">
                    <a:lumMod val="10000"/>
                  </a:schemeClr>
                </a:solidFill>
              </a:rPr>
              <a:t>zy</a:t>
            </a:r>
            <a:r>
              <a:rPr lang="pl-PL" b="1" dirty="0">
                <a:solidFill>
                  <a:schemeClr val="tx2">
                    <a:lumMod val="10000"/>
                  </a:schemeClr>
                </a:solidFill>
              </a:rPr>
              <a:t> twarde produkty mogą szkodzić zębom</a:t>
            </a:r>
            <a:r>
              <a:rPr b="1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87" y="5876645"/>
            <a:ext cx="1184878" cy="169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0" y="6016572"/>
            <a:ext cx="1653183" cy="141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58" y="5288120"/>
            <a:ext cx="713059" cy="2284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951">
            <a:off x="8233310" y="5371582"/>
            <a:ext cx="884827" cy="225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37" y="6095341"/>
            <a:ext cx="1653183" cy="125896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wapń – cenny budulec kości"/>
          <p:cNvSpPr txBox="1"/>
          <p:nvPr/>
        </p:nvSpPr>
        <p:spPr>
          <a:xfrm>
            <a:off x="6650088" y="3520442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b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267758" y="3318427"/>
            <a:ext cx="10680324" cy="80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spc="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Aby je przeżuć ślinianki muszą wytworzyć więcej śliny. To przyspiesza zobojętnianie kwasów bakteryjnych i pozwala naprawić małe uszkodzenia szkliwa</a:t>
            </a:r>
            <a:r>
              <a:rPr lang="pl-PL" sz="2000" cap="none" spc="0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2000" cap="none" spc="0" dirty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11557" y="7814358"/>
            <a:ext cx="1059272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Nie zastąpią prawdziwej pasty i szczoteczki, ale pomogą </a:t>
            </a:r>
          </a:p>
          <a:p>
            <a:r>
              <a:rPr lang="pl-PL" sz="2000" b="1" dirty="0"/>
              <a:t>dbać o zęby. Warto je często chrupać.</a:t>
            </a:r>
          </a:p>
        </p:txBody>
      </p:sp>
      <p:sp>
        <p:nvSpPr>
          <p:cNvPr id="3" name="Prostokąt 2"/>
          <p:cNvSpPr/>
          <p:nvPr/>
        </p:nvSpPr>
        <p:spPr>
          <a:xfrm>
            <a:off x="943991" y="4289323"/>
            <a:ext cx="113278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cap="none" spc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SUROWE OWOCE </a:t>
            </a:r>
            <a:r>
              <a:rPr lang="pl-PL" sz="2400" b="1" cap="none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WARZYWA </a:t>
            </a:r>
          </a:p>
          <a:p>
            <a:r>
              <a:rPr lang="pl-PL" sz="2000" cap="none" spc="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 twarde i mają włókienka, które działają jak naturalna szczoteczka do zębów</a:t>
            </a:r>
            <a:r>
              <a:rPr lang="pl-PL" sz="2000" cap="none" spc="0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20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29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6" grpId="0" animBg="1"/>
      <p:bldP spid="2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obraze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84" y="3260736"/>
            <a:ext cx="3602298" cy="401983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5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zy jest jakiś napój, który można pić bez ograniczeń?"/>
          <p:cNvSpPr txBox="1"/>
          <p:nvPr/>
        </p:nvSpPr>
        <p:spPr>
          <a:xfrm>
            <a:off x="907087" y="2343847"/>
            <a:ext cx="1191191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jest </a:t>
            </a:r>
            <a:r>
              <a:rPr dirty="0" err="1"/>
              <a:t>jakiś</a:t>
            </a:r>
            <a:r>
              <a:rPr dirty="0"/>
              <a:t> </a:t>
            </a:r>
            <a:r>
              <a:rPr dirty="0" err="1"/>
              <a:t>napój</a:t>
            </a:r>
            <a:r>
              <a:rPr dirty="0"/>
              <a:t>, </a:t>
            </a:r>
            <a:r>
              <a:rPr dirty="0" err="1"/>
              <a:t>który</a:t>
            </a:r>
            <a:r>
              <a:rPr dirty="0"/>
              <a:t> </a:t>
            </a:r>
            <a:r>
              <a:rPr dirty="0" err="1"/>
              <a:t>można</a:t>
            </a:r>
            <a:r>
              <a:rPr dirty="0"/>
              <a:t> </a:t>
            </a:r>
            <a:r>
              <a:rPr dirty="0" err="1"/>
              <a:t>pić</a:t>
            </a:r>
            <a:r>
              <a:rPr dirty="0"/>
              <a:t> bez </a:t>
            </a:r>
            <a:r>
              <a:rPr dirty="0" err="1"/>
              <a:t>ograniczeń</a:t>
            </a:r>
            <a:r>
              <a:rPr dirty="0"/>
              <a:t>?</a:t>
            </a:r>
            <a:endParaRPr sz="1200" spc="120" dirty="0"/>
          </a:p>
        </p:txBody>
      </p:sp>
      <p:sp>
        <p:nvSpPr>
          <p:cNvPr id="258" name="Czym najlepiej gasić pragnienie?"/>
          <p:cNvSpPr txBox="1"/>
          <p:nvPr/>
        </p:nvSpPr>
        <p:spPr>
          <a:xfrm>
            <a:off x="3222275" y="2767127"/>
            <a:ext cx="656024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Czym</a:t>
            </a:r>
            <a:r>
              <a:rPr dirty="0"/>
              <a:t> </a:t>
            </a:r>
            <a:r>
              <a:rPr dirty="0" err="1"/>
              <a:t>najlepiej</a:t>
            </a:r>
            <a:r>
              <a:rPr dirty="0"/>
              <a:t> </a:t>
            </a:r>
            <a:r>
              <a:rPr dirty="0" err="1"/>
              <a:t>gasić</a:t>
            </a:r>
            <a:r>
              <a:rPr dirty="0"/>
              <a:t> </a:t>
            </a:r>
            <a:r>
              <a:rPr dirty="0" err="1"/>
              <a:t>pragnienie</a:t>
            </a:r>
            <a:r>
              <a:rPr dirty="0"/>
              <a:t>?</a:t>
            </a:r>
            <a:endParaRPr sz="1200" spc="120" dirty="0"/>
          </a:p>
        </p:txBody>
      </p:sp>
      <p:pic>
        <p:nvPicPr>
          <p:cNvPr id="25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185" y="5705200"/>
            <a:ext cx="1728970" cy="1575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49996">
            <a:off x="9042151" y="3903041"/>
            <a:ext cx="1529561" cy="5281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a 1"/>
          <p:cNvGrpSpPr/>
          <p:nvPr/>
        </p:nvGrpSpPr>
        <p:grpSpPr>
          <a:xfrm>
            <a:off x="3468046" y="3708992"/>
            <a:ext cx="2096423" cy="1775392"/>
            <a:chOff x="216635" y="3646662"/>
            <a:chExt cx="2096423" cy="1775392"/>
          </a:xfrm>
        </p:grpSpPr>
        <p:pic>
          <p:nvPicPr>
            <p:cNvPr id="248" name="obrazek" descr="obrazek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16635" y="3646662"/>
              <a:ext cx="2096423" cy="17753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3" name="obrazek" descr="obraze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87160" y="3820790"/>
              <a:ext cx="1073341" cy="110608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9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589941" y="7643393"/>
            <a:ext cx="9798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Najzdrowiej gasić pragnienie </a:t>
            </a:r>
            <a:r>
              <a:rPr lang="pl-PL" sz="2000" b="1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wodą niegazowaną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dodatków smakowych. To najbardziej </a:t>
            </a:r>
            <a:r>
              <a:rPr lang="pl-PL" sz="2000" cap="none" dirty="0" smtClean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naturalny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napój.</a:t>
            </a:r>
            <a:endParaRPr lang="pl-PL" sz="20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" y="258781"/>
            <a:ext cx="11981015" cy="1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F272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4">
                <a:hueOff val="-1247790"/>
                <a:lumOff val="-12326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4">
                <a:hueOff val="-1247790"/>
                <a:lumOff val="-12326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29B0BEF87A0B4E831F9270131A24E2" ma:contentTypeVersion="11" ma:contentTypeDescription="Utwórz nowy dokument." ma:contentTypeScope="" ma:versionID="5602d93abcb050b1da8a5ecaea5e5467">
  <xsd:schema xmlns:xsd="http://www.w3.org/2001/XMLSchema" xmlns:xs="http://www.w3.org/2001/XMLSchema" xmlns:p="http://schemas.microsoft.com/office/2006/metadata/properties" xmlns:ns2="76ce6c8f-1d76-459d-ae41-dce4b30085c6" xmlns:ns3="19c3de1b-5419-4a64-bf5e-a9a817a5b131" targetNamespace="http://schemas.microsoft.com/office/2006/metadata/properties" ma:root="true" ma:fieldsID="b991b3d44eae1a7eda5854c18e5df54b" ns2:_="" ns3:_="">
    <xsd:import namespace="76ce6c8f-1d76-459d-ae41-dce4b30085c6"/>
    <xsd:import namespace="19c3de1b-5419-4a64-bf5e-a9a817a5b1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e6c8f-1d76-459d-ae41-dce4b3008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de1b-5419-4a64-bf5e-a9a817a5b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ea9bb1-995d-46b0-8ed1-12adb42afa0b}" ma:internalName="TaxCatchAll" ma:showField="CatchAllData" ma:web="19c3de1b-5419-4a64-bf5e-a9a817a5b1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ce6c8f-1d76-459d-ae41-dce4b30085c6">
      <Terms xmlns="http://schemas.microsoft.com/office/infopath/2007/PartnerControls"/>
    </lcf76f155ced4ddcb4097134ff3c332f>
    <TaxCatchAll xmlns="19c3de1b-5419-4a64-bf5e-a9a817a5b131" xsi:nil="true"/>
  </documentManagement>
</p:properties>
</file>

<file path=customXml/itemProps1.xml><?xml version="1.0" encoding="utf-8"?>
<ds:datastoreItem xmlns:ds="http://schemas.openxmlformats.org/officeDocument/2006/customXml" ds:itemID="{FFAC302C-D36E-4404-B74B-ED2603A12511}"/>
</file>

<file path=customXml/itemProps2.xml><?xml version="1.0" encoding="utf-8"?>
<ds:datastoreItem xmlns:ds="http://schemas.openxmlformats.org/officeDocument/2006/customXml" ds:itemID="{8D0FEE69-7F22-4CD0-AE57-A5951F4B2820}"/>
</file>

<file path=customXml/itemProps3.xml><?xml version="1.0" encoding="utf-8"?>
<ds:datastoreItem xmlns:ds="http://schemas.openxmlformats.org/officeDocument/2006/customXml" ds:itemID="{A4F24665-A4BA-4C01-A98A-A3F06E8A5F43}"/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532</Words>
  <Application>Microsoft Office PowerPoint</Application>
  <PresentationFormat>Niestandardowy</PresentationFormat>
  <Paragraphs>110</Paragraphs>
  <Slides>17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7" baseType="lpstr">
      <vt:lpstr>Calibri</vt:lpstr>
      <vt:lpstr>Helvetica Neue</vt:lpstr>
      <vt:lpstr>Helvetica Neue Medium</vt:lpstr>
      <vt:lpstr>Museo Sans 300</vt:lpstr>
      <vt:lpstr>Museo Sans 500</vt:lpstr>
      <vt:lpstr>Museo Sans 700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Konto Microsoft</cp:lastModifiedBy>
  <cp:revision>50</cp:revision>
  <dcterms:modified xsi:type="dcterms:W3CDTF">2023-05-26T11:18:38Z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0x0101004829B0BEF87A0B4E831F9270131A24E2</vt:lpwstr>
  </property>
</Properties>
</file>